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7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8.xml" ContentType="application/vnd.openxmlformats-officedocument.theme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  <p:sldMasterId id="2147483785" r:id="rId2"/>
    <p:sldMasterId id="2147483798" r:id="rId3"/>
    <p:sldMasterId id="2147483826" r:id="rId4"/>
    <p:sldMasterId id="2147483851" r:id="rId5"/>
    <p:sldMasterId id="2147483949" r:id="rId6"/>
    <p:sldMasterId id="2147483975" r:id="rId7"/>
    <p:sldMasterId id="2147484051" r:id="rId8"/>
    <p:sldMasterId id="2147484135" r:id="rId9"/>
  </p:sldMasterIdLst>
  <p:notesMasterIdLst>
    <p:notesMasterId r:id="rId25"/>
  </p:notesMasterIdLst>
  <p:sldIdLst>
    <p:sldId id="281" r:id="rId10"/>
    <p:sldId id="383" r:id="rId11"/>
    <p:sldId id="392" r:id="rId12"/>
    <p:sldId id="386" r:id="rId13"/>
    <p:sldId id="334" r:id="rId14"/>
    <p:sldId id="275" r:id="rId15"/>
    <p:sldId id="338" r:id="rId16"/>
    <p:sldId id="389" r:id="rId17"/>
    <p:sldId id="390" r:id="rId18"/>
    <p:sldId id="330" r:id="rId19"/>
    <p:sldId id="332" r:id="rId20"/>
    <p:sldId id="359" r:id="rId21"/>
    <p:sldId id="271" r:id="rId22"/>
    <p:sldId id="272" r:id="rId23"/>
    <p:sldId id="348" r:id="rId24"/>
  </p:sldIdLst>
  <p:sldSz cx="9144000" cy="6858000" type="screen4x3"/>
  <p:notesSz cx="6934200" cy="9220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070" autoAdjust="0"/>
    <p:restoredTop sz="89800" autoAdjust="0"/>
  </p:normalViewPr>
  <p:slideViewPr>
    <p:cSldViewPr>
      <p:cViewPr>
        <p:scale>
          <a:sx n="110" d="100"/>
          <a:sy n="110" d="100"/>
        </p:scale>
        <p:origin x="-210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theme" Target="theme/theme1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04820" cy="461010"/>
          </a:xfrm>
          <a:prstGeom prst="rect">
            <a:avLst/>
          </a:prstGeom>
        </p:spPr>
        <p:txBody>
          <a:bodyPr vert="horz" lIns="92309" tIns="46154" rIns="92309" bIns="4615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27775" y="0"/>
            <a:ext cx="3004820" cy="461010"/>
          </a:xfrm>
          <a:prstGeom prst="rect">
            <a:avLst/>
          </a:prstGeom>
        </p:spPr>
        <p:txBody>
          <a:bodyPr vert="horz" lIns="92309" tIns="46154" rIns="92309" bIns="46154" rtlCol="0"/>
          <a:lstStyle>
            <a:lvl1pPr algn="r">
              <a:defRPr sz="1200"/>
            </a:lvl1pPr>
          </a:lstStyle>
          <a:p>
            <a:fld id="{7153CD6C-3BCD-4D60-821E-4F6EAFFA9841}" type="datetimeFigureOut">
              <a:rPr lang="en-US" smtClean="0"/>
              <a:t>6/10/2015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2050" y="692150"/>
            <a:ext cx="4610100" cy="3457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309" tIns="46154" rIns="92309" bIns="4615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3420" y="4379595"/>
            <a:ext cx="5547360" cy="4149090"/>
          </a:xfrm>
          <a:prstGeom prst="rect">
            <a:avLst/>
          </a:prstGeom>
        </p:spPr>
        <p:txBody>
          <a:bodyPr vert="horz" lIns="92309" tIns="46154" rIns="92309" bIns="46154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57590"/>
            <a:ext cx="3004820" cy="461010"/>
          </a:xfrm>
          <a:prstGeom prst="rect">
            <a:avLst/>
          </a:prstGeom>
        </p:spPr>
        <p:txBody>
          <a:bodyPr vert="horz" lIns="92309" tIns="46154" rIns="92309" bIns="4615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27775" y="8757590"/>
            <a:ext cx="3004820" cy="461010"/>
          </a:xfrm>
          <a:prstGeom prst="rect">
            <a:avLst/>
          </a:prstGeom>
        </p:spPr>
        <p:txBody>
          <a:bodyPr vert="horz" lIns="92309" tIns="46154" rIns="92309" bIns="46154" rtlCol="0" anchor="b"/>
          <a:lstStyle>
            <a:lvl1pPr algn="r">
              <a:defRPr sz="1200"/>
            </a:lvl1pPr>
          </a:lstStyle>
          <a:p>
            <a:fld id="{E67394E8-9C58-4CCE-ADF5-BB7A64ADEF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6213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662684A-C695-444E-AA69-9CA3EE275973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12961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61744DD-497D-4308-A076-8069806A52B1}" type="slidenum">
              <a:rPr lang="en-US" altLang="en-US"/>
              <a:pPr/>
              <a:t>6</a:t>
            </a:fld>
            <a:endParaRPr lang="en-US" altLang="en-US"/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 err="1" smtClean="0"/>
              <a:t>Jianglong</a:t>
            </a:r>
            <a:r>
              <a:rPr lang="en-US" altLang="en-US" dirty="0" smtClean="0"/>
              <a:t> Zhang</a:t>
            </a:r>
            <a:r>
              <a:rPr lang="en-US" altLang="en-US" baseline="0" dirty="0" smtClean="0"/>
              <a:t> </a:t>
            </a:r>
            <a:r>
              <a:rPr lang="en-US" altLang="en-US" dirty="0" smtClean="0"/>
              <a:t>led the </a:t>
            </a:r>
            <a:r>
              <a:rPr lang="en-US" altLang="en-US" dirty="0"/>
              <a:t>development of an AOD data assimilation system, based on the Navy </a:t>
            </a:r>
            <a:r>
              <a:rPr lang="en-US" altLang="en-US" dirty="0" err="1"/>
              <a:t>Variational</a:t>
            </a:r>
            <a:r>
              <a:rPr lang="en-US" altLang="en-US" dirty="0"/>
              <a:t> Data Assimilation System NAVDAS. </a:t>
            </a:r>
          </a:p>
          <a:p>
            <a:r>
              <a:rPr lang="en-US" altLang="en-US" dirty="0"/>
              <a:t>The first thing I want to draw your attention to is the transformation from raw MODIS data to AOD data suitable for assimilation into the aerosol model. This </a:t>
            </a:r>
            <a:r>
              <a:rPr lang="en-US" altLang="en-US" dirty="0" smtClean="0"/>
              <a:t>process</a:t>
            </a:r>
            <a:r>
              <a:rPr lang="en-US" altLang="en-US" baseline="0" dirty="0" smtClean="0"/>
              <a:t> </a:t>
            </a:r>
            <a:r>
              <a:rPr lang="en-US" altLang="en-US" dirty="0" smtClean="0"/>
              <a:t>incorporates </a:t>
            </a:r>
            <a:r>
              <a:rPr lang="en-US" altLang="en-US" dirty="0"/>
              <a:t>the MODIS AOD retrieval and some extra filtering and correction </a:t>
            </a:r>
            <a:r>
              <a:rPr lang="en-US" altLang="en-US" dirty="0" smtClean="0"/>
              <a:t>steps</a:t>
            </a:r>
            <a:r>
              <a:rPr lang="en-US" altLang="en-US" baseline="0" dirty="0" smtClean="0"/>
              <a:t> </a:t>
            </a:r>
            <a:endParaRPr lang="en-US" alt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6E6B897-1855-49C0-92A8-7CA0B2C46E4E}" type="slidenum">
              <a:rPr lang="en-US" altLang="en-US">
                <a:solidFill>
                  <a:prstClr val="black"/>
                </a:solidFill>
              </a:rPr>
              <a:pPr/>
              <a:t>7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1093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2050" y="692150"/>
            <a:ext cx="4610100" cy="3457575"/>
          </a:xfrm>
          <a:ln/>
        </p:spPr>
      </p:sp>
      <p:sp>
        <p:nvSpPr>
          <p:cNvPr id="1093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3739" y="4379914"/>
            <a:ext cx="5546725" cy="4148137"/>
          </a:xfrm>
        </p:spPr>
        <p:txBody>
          <a:bodyPr/>
          <a:lstStyle/>
          <a:p>
            <a:endParaRPr lang="en-US" alt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69703-B97C-4F85-A0A8-23D501252524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73407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69703-B97C-4F85-A0A8-23D501252524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73407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F5367F-D387-4C51-BC5D-A30FA5343A9D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8254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.jpeg"/><Relationship Id="rId4" Type="http://schemas.openxmlformats.org/officeDocument/2006/relationships/image" Target="../media/image5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.jpeg"/><Relationship Id="rId4" Type="http://schemas.openxmlformats.org/officeDocument/2006/relationships/image" Target="../media/image5.jpe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4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9.png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229B5-2DE3-425B-80B3-D3FF573934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DEE28-35FA-4B4C-A444-9ED9E7C314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98763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229B5-2DE3-425B-80B3-D3FF573934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DEE28-35FA-4B4C-A444-9ED9E7C314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354029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4F3B86-C168-4B3D-8649-13BDD934BA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C7054-C1A3-4B5F-9FA3-88006E173E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813583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4F3B86-C168-4B3D-8649-13BDD934BA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C7054-C1A3-4B5F-9FA3-88006E173E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597281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4F3B86-C168-4B3D-8649-13BDD934BA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C7054-C1A3-4B5F-9FA3-88006E173E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308041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4F3B86-C168-4B3D-8649-13BDD934BA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C7054-C1A3-4B5F-9FA3-88006E173E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376872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4F3B86-C168-4B3D-8649-13BDD934BA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C7054-C1A3-4B5F-9FA3-88006E173E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963362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4F3B86-C168-4B3D-8649-13BDD934BA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C7054-C1A3-4B5F-9FA3-88006E173E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6135257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4F3B86-C168-4B3D-8649-13BDD934BA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C7054-C1A3-4B5F-9FA3-88006E173E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3759775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4F3B86-C168-4B3D-8649-13BDD934BA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C7054-C1A3-4B5F-9FA3-88006E173E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968162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4F3B86-C168-4B3D-8649-13BDD934BA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C7054-C1A3-4B5F-9FA3-88006E173E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12201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229B5-2DE3-425B-80B3-D3FF573934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DEE28-35FA-4B4C-A444-9ED9E7C314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10030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096LOG1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6774" y="619125"/>
            <a:ext cx="1460500" cy="136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5" descr="Nmoc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3286" y="2133600"/>
            <a:ext cx="1387475" cy="1141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6"/>
          <p:cNvSpPr>
            <a:spLocks noChangeArrowheads="1"/>
          </p:cNvSpPr>
          <p:nvPr userDrawn="1"/>
        </p:nvSpPr>
        <p:spPr bwMode="auto">
          <a:xfrm>
            <a:off x="2803525" y="619125"/>
            <a:ext cx="6340475" cy="15144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solidFill>
                  <a:srgbClr val="333399"/>
                </a:solidFill>
              </a:rPr>
              <a:t>6.2-6.4 Technical Review</a:t>
            </a:r>
            <a:r>
              <a:rPr lang="en-US" sz="2800" b="1" dirty="0">
                <a:solidFill>
                  <a:srgbClr val="333399"/>
                </a:solidFill>
              </a:rPr>
              <a:t/>
            </a:r>
            <a:br>
              <a:rPr lang="en-US" sz="2800" b="1" dirty="0">
                <a:solidFill>
                  <a:srgbClr val="333399"/>
                </a:solidFill>
              </a:rPr>
            </a:br>
            <a:r>
              <a:rPr lang="en-US" sz="2800" b="1" dirty="0" smtClean="0">
                <a:solidFill>
                  <a:srgbClr val="333399"/>
                </a:solidFill>
              </a:rPr>
              <a:t>March 2014</a:t>
            </a:r>
            <a:endParaRPr lang="en-US" sz="2800" b="1" dirty="0">
              <a:solidFill>
                <a:srgbClr val="333399"/>
              </a:solidFill>
            </a:endParaRPr>
          </a:p>
        </p:txBody>
      </p:sp>
      <p:sp>
        <p:nvSpPr>
          <p:cNvPr id="5" name="Line 7"/>
          <p:cNvSpPr>
            <a:spLocks noChangeShapeType="1"/>
          </p:cNvSpPr>
          <p:nvPr userDrawn="1"/>
        </p:nvSpPr>
        <p:spPr bwMode="auto">
          <a:xfrm>
            <a:off x="2482850" y="1143000"/>
            <a:ext cx="1588" cy="4716463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Line 8"/>
          <p:cNvSpPr>
            <a:spLocks noChangeShapeType="1"/>
          </p:cNvSpPr>
          <p:nvPr userDrawn="1"/>
        </p:nvSpPr>
        <p:spPr bwMode="auto">
          <a:xfrm>
            <a:off x="2579688" y="1250950"/>
            <a:ext cx="15875" cy="4718050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7" name="Picture 11" descr="PMW_120_small_9_07"/>
          <p:cNvPicPr>
            <a:picLocks noChangeAspect="1" noChangeArrowheads="1"/>
          </p:cNvPicPr>
          <p:nvPr userDrawn="1"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12006" y="4597400"/>
            <a:ext cx="1370013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9" descr="ONR blue red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198" y="3501231"/>
            <a:ext cx="2091652" cy="937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20553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028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534968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1746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4379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1964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98597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46513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229B5-2DE3-425B-80B3-D3FF573934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DEE28-35FA-4B4C-A444-9ED9E7C314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32825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472713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5064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79638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95814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096LOG1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6774" y="619125"/>
            <a:ext cx="1460500" cy="136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5" descr="Nmoc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3286" y="2133600"/>
            <a:ext cx="1387475" cy="1141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6"/>
          <p:cNvSpPr>
            <a:spLocks noChangeArrowheads="1"/>
          </p:cNvSpPr>
          <p:nvPr userDrawn="1"/>
        </p:nvSpPr>
        <p:spPr bwMode="auto">
          <a:xfrm>
            <a:off x="2803525" y="619125"/>
            <a:ext cx="6340475" cy="15144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solidFill>
                  <a:srgbClr val="333399"/>
                </a:solidFill>
              </a:rPr>
              <a:t>6.2-6.4 Technical Review</a:t>
            </a:r>
            <a:r>
              <a:rPr lang="en-US" sz="2800" b="1" dirty="0">
                <a:solidFill>
                  <a:srgbClr val="333399"/>
                </a:solidFill>
              </a:rPr>
              <a:t/>
            </a:r>
            <a:br>
              <a:rPr lang="en-US" sz="2800" b="1" dirty="0">
                <a:solidFill>
                  <a:srgbClr val="333399"/>
                </a:solidFill>
              </a:rPr>
            </a:br>
            <a:r>
              <a:rPr lang="en-US" sz="2800" b="1" dirty="0" smtClean="0">
                <a:solidFill>
                  <a:srgbClr val="333399"/>
                </a:solidFill>
              </a:rPr>
              <a:t>March 2014</a:t>
            </a:r>
            <a:endParaRPr lang="en-US" sz="2800" b="1" dirty="0">
              <a:solidFill>
                <a:srgbClr val="333399"/>
              </a:solidFill>
            </a:endParaRPr>
          </a:p>
        </p:txBody>
      </p:sp>
      <p:sp>
        <p:nvSpPr>
          <p:cNvPr id="5" name="Line 7"/>
          <p:cNvSpPr>
            <a:spLocks noChangeShapeType="1"/>
          </p:cNvSpPr>
          <p:nvPr userDrawn="1"/>
        </p:nvSpPr>
        <p:spPr bwMode="auto">
          <a:xfrm>
            <a:off x="2482850" y="1143000"/>
            <a:ext cx="1588" cy="4716463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Line 8"/>
          <p:cNvSpPr>
            <a:spLocks noChangeShapeType="1"/>
          </p:cNvSpPr>
          <p:nvPr userDrawn="1"/>
        </p:nvSpPr>
        <p:spPr bwMode="auto">
          <a:xfrm>
            <a:off x="2579688" y="1250950"/>
            <a:ext cx="15875" cy="4718050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7" name="Picture 11" descr="PMW_120_small_9_07"/>
          <p:cNvPicPr>
            <a:picLocks noChangeAspect="1" noChangeArrowheads="1"/>
          </p:cNvPicPr>
          <p:nvPr userDrawn="1"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12006" y="4597400"/>
            <a:ext cx="1370013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9" descr="ONR blue red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198" y="3501231"/>
            <a:ext cx="2091652" cy="937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274302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10263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2922268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95878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03643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7281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229B5-2DE3-425B-80B3-D3FF573934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DEE28-35FA-4B4C-A444-9ED9E7C314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646164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736122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8414886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6251185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49848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42883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0325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4498" name="Group 2"/>
          <p:cNvGrpSpPr>
            <a:grpSpLocks/>
          </p:cNvGrpSpPr>
          <p:nvPr/>
        </p:nvGrpSpPr>
        <p:grpSpPr bwMode="auto">
          <a:xfrm>
            <a:off x="-1035050" y="1552575"/>
            <a:ext cx="10179050" cy="5305425"/>
            <a:chOff x="-652" y="978"/>
            <a:chExt cx="6412" cy="3342"/>
          </a:xfrm>
        </p:grpSpPr>
        <p:sp>
          <p:nvSpPr>
            <p:cNvPr id="234499" name="Freeform 3"/>
            <p:cNvSpPr>
              <a:spLocks/>
            </p:cNvSpPr>
            <p:nvPr/>
          </p:nvSpPr>
          <p:spPr bwMode="auto">
            <a:xfrm>
              <a:off x="2061" y="1707"/>
              <a:ext cx="3699" cy="2613"/>
            </a:xfrm>
            <a:custGeom>
              <a:avLst/>
              <a:gdLst>
                <a:gd name="T0" fmla="*/ 1523 w 3699"/>
                <a:gd name="T1" fmla="*/ 2611 h 2613"/>
                <a:gd name="T2" fmla="*/ 3698 w 3699"/>
                <a:gd name="T3" fmla="*/ 2612 h 2613"/>
                <a:gd name="T4" fmla="*/ 3698 w 3699"/>
                <a:gd name="T5" fmla="*/ 2228 h 2613"/>
                <a:gd name="T6" fmla="*/ 0 w 3699"/>
                <a:gd name="T7" fmla="*/ 0 h 2613"/>
                <a:gd name="T8" fmla="*/ 160 w 3699"/>
                <a:gd name="T9" fmla="*/ 118 h 2613"/>
                <a:gd name="T10" fmla="*/ 292 w 3699"/>
                <a:gd name="T11" fmla="*/ 219 h 2613"/>
                <a:gd name="T12" fmla="*/ 441 w 3699"/>
                <a:gd name="T13" fmla="*/ 347 h 2613"/>
                <a:gd name="T14" fmla="*/ 585 w 3699"/>
                <a:gd name="T15" fmla="*/ 482 h 2613"/>
                <a:gd name="T16" fmla="*/ 796 w 3699"/>
                <a:gd name="T17" fmla="*/ 711 h 2613"/>
                <a:gd name="T18" fmla="*/ 983 w 3699"/>
                <a:gd name="T19" fmla="*/ 955 h 2613"/>
                <a:gd name="T20" fmla="*/ 1119 w 3699"/>
                <a:gd name="T21" fmla="*/ 1168 h 2613"/>
                <a:gd name="T22" fmla="*/ 1238 w 3699"/>
                <a:gd name="T23" fmla="*/ 1388 h 2613"/>
                <a:gd name="T24" fmla="*/ 1331 w 3699"/>
                <a:gd name="T25" fmla="*/ 1608 h 2613"/>
                <a:gd name="T26" fmla="*/ 1400 w 3699"/>
                <a:gd name="T27" fmla="*/ 1809 h 2613"/>
                <a:gd name="T28" fmla="*/ 1447 w 3699"/>
                <a:gd name="T29" fmla="*/ 1979 h 2613"/>
                <a:gd name="T30" fmla="*/ 1490 w 3699"/>
                <a:gd name="T31" fmla="*/ 2190 h 2613"/>
                <a:gd name="T32" fmla="*/ 1511 w 3699"/>
                <a:gd name="T33" fmla="*/ 2374 h 2613"/>
                <a:gd name="T34" fmla="*/ 1523 w 3699"/>
                <a:gd name="T35" fmla="*/ 2611 h 26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699" h="2613">
                  <a:moveTo>
                    <a:pt x="1523" y="2611"/>
                  </a:moveTo>
                  <a:lnTo>
                    <a:pt x="3698" y="2612"/>
                  </a:lnTo>
                  <a:lnTo>
                    <a:pt x="3698" y="2228"/>
                  </a:lnTo>
                  <a:lnTo>
                    <a:pt x="0" y="0"/>
                  </a:lnTo>
                  <a:lnTo>
                    <a:pt x="160" y="118"/>
                  </a:lnTo>
                  <a:lnTo>
                    <a:pt x="292" y="219"/>
                  </a:lnTo>
                  <a:lnTo>
                    <a:pt x="441" y="347"/>
                  </a:lnTo>
                  <a:lnTo>
                    <a:pt x="585" y="482"/>
                  </a:lnTo>
                  <a:lnTo>
                    <a:pt x="796" y="711"/>
                  </a:lnTo>
                  <a:lnTo>
                    <a:pt x="983" y="955"/>
                  </a:lnTo>
                  <a:lnTo>
                    <a:pt x="1119" y="1168"/>
                  </a:lnTo>
                  <a:lnTo>
                    <a:pt x="1238" y="1388"/>
                  </a:lnTo>
                  <a:lnTo>
                    <a:pt x="1331" y="1608"/>
                  </a:lnTo>
                  <a:lnTo>
                    <a:pt x="1400" y="1809"/>
                  </a:lnTo>
                  <a:lnTo>
                    <a:pt x="1447" y="1979"/>
                  </a:lnTo>
                  <a:lnTo>
                    <a:pt x="1490" y="2190"/>
                  </a:lnTo>
                  <a:lnTo>
                    <a:pt x="1511" y="2374"/>
                  </a:lnTo>
                  <a:lnTo>
                    <a:pt x="1523" y="2611"/>
                  </a:lnTo>
                </a:path>
              </a:pathLst>
            </a:custGeom>
            <a:gradFill rotWithShape="0">
              <a:gsLst>
                <a:gs pos="0">
                  <a:schemeClr val="accent2">
                    <a:gamma/>
                    <a:shade val="46275"/>
                    <a:invGamma/>
                  </a:schemeClr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34500" name="Arc 4"/>
            <p:cNvSpPr>
              <a:spLocks/>
            </p:cNvSpPr>
            <p:nvPr/>
          </p:nvSpPr>
          <p:spPr bwMode="auto">
            <a:xfrm>
              <a:off x="-652" y="978"/>
              <a:ext cx="4237" cy="3342"/>
            </a:xfrm>
            <a:custGeom>
              <a:avLst/>
              <a:gdLst>
                <a:gd name="G0" fmla="+- 0 0 0"/>
                <a:gd name="G1" fmla="+- 21231 0 0"/>
                <a:gd name="G2" fmla="+- 21600 0 0"/>
                <a:gd name="T0" fmla="*/ 3977 w 21600"/>
                <a:gd name="T1" fmla="*/ 0 h 21231"/>
                <a:gd name="T2" fmla="*/ 21600 w 21600"/>
                <a:gd name="T3" fmla="*/ 21231 h 21231"/>
                <a:gd name="T4" fmla="*/ 0 w 21600"/>
                <a:gd name="T5" fmla="*/ 21231 h 21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231" fill="none" extrusionOk="0">
                  <a:moveTo>
                    <a:pt x="3976" y="0"/>
                  </a:moveTo>
                  <a:cubicBezTo>
                    <a:pt x="14194" y="1914"/>
                    <a:pt x="21600" y="10835"/>
                    <a:pt x="21600" y="21231"/>
                  </a:cubicBezTo>
                </a:path>
                <a:path w="21600" h="21231" stroke="0" extrusionOk="0">
                  <a:moveTo>
                    <a:pt x="3976" y="0"/>
                  </a:moveTo>
                  <a:cubicBezTo>
                    <a:pt x="14194" y="1914"/>
                    <a:pt x="21600" y="10835"/>
                    <a:pt x="21600" y="21231"/>
                  </a:cubicBezTo>
                  <a:lnTo>
                    <a:pt x="0" y="21231"/>
                  </a:lnTo>
                  <a:close/>
                </a:path>
              </a:pathLst>
            </a:custGeom>
            <a:noFill/>
            <a:ln w="12700" cap="rnd">
              <a:solidFill>
                <a:schemeClr val="accent2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</p:grpSp>
      <p:sp>
        <p:nvSpPr>
          <p:cNvPr id="234501" name="Rectangle 5"/>
          <p:cNvSpPr>
            <a:spLocks noGrp="1" noChangeArrowheads="1"/>
          </p:cNvSpPr>
          <p:nvPr>
            <p:ph type="ctrTitle" sz="quarter"/>
          </p:nvPr>
        </p:nvSpPr>
        <p:spPr bwMode="auto">
          <a:xfrm>
            <a:off x="1293813" y="762000"/>
            <a:ext cx="77724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lvl="0"/>
            <a:r>
              <a:rPr lang="en-US" altLang="en-US" noProof="0" smtClean="0"/>
              <a:t>Click to edit Master title style</a:t>
            </a:r>
          </a:p>
        </p:txBody>
      </p:sp>
      <p:sp>
        <p:nvSpPr>
          <p:cNvPr id="234502" name="Rectangle 6"/>
          <p:cNvSpPr>
            <a:spLocks noGrp="1" noChangeArrowheads="1"/>
          </p:cNvSpPr>
          <p:nvPr>
            <p:ph type="subTitle" sz="quarter" idx="1"/>
          </p:nvPr>
        </p:nvSpPr>
        <p:spPr bwMode="auto">
          <a:xfrm>
            <a:off x="685800" y="3429000"/>
            <a:ext cx="6400800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</a:p>
        </p:txBody>
      </p:sp>
      <p:sp>
        <p:nvSpPr>
          <p:cNvPr id="234503" name="Rectangle 7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234504" name="Rectangle 8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234505" name="Rectangle 9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F461E9E5-EDB0-481D-BEA9-66604E5DAAF5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  <p:graphicFrame>
        <p:nvGraphicFramePr>
          <p:cNvPr id="234506" name="Object 10"/>
          <p:cNvGraphicFramePr>
            <a:graphicFrameLocks noChangeAspect="1"/>
          </p:cNvGraphicFramePr>
          <p:nvPr userDrawn="1"/>
        </p:nvGraphicFramePr>
        <p:xfrm>
          <a:off x="0" y="111125"/>
          <a:ext cx="1252538" cy="1184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37" name="Photo Editor Photo" r:id="rId3" imgW="2266667" imgH="2142857" progId="MSPhotoEd.3">
                  <p:embed/>
                </p:oleObj>
              </mc:Choice>
              <mc:Fallback>
                <p:oleObj name="Photo Editor Photo" r:id="rId3" imgW="2266667" imgH="2142857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11125"/>
                        <a:ext cx="1252538" cy="1184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8428108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672A29-1D1D-49A3-B6F1-2EC8EC86FC49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029838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1BCB71-F003-4896-9C2B-C2030BF0393C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681827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779D3B3-F5C9-45CD-9251-4739FB014F9F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15922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229B5-2DE3-425B-80B3-D3FF573934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DEE28-35FA-4B4C-A444-9ED9E7C314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118802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461BB6-F6B1-46C5-90AF-0CAE96F5E9FA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516797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D28380-1CC7-4CB6-A1B2-A8A0E41ED926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207839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E6B207-397A-4FD3-ABD2-8C0E17328E7E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953728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F8CC7C-036E-44CD-9A4A-31541AAD37E7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709956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C5FF53-C8BA-4FF3-AA32-C081B185E5E0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992767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69FB0A-3C91-4305-8B35-7D59A3C92CD3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948033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FD8F55-831A-40E8-B451-88D0EC86FB02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416453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A2443416-2C0C-4F07-B5B6-05ED2CF9B688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933766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>
                <a:solidFill>
                  <a:srgbClr val="FFFFFF"/>
                </a:solidFill>
              </a:rPr>
              <a:t>5 May 2008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>
                <a:solidFill>
                  <a:srgbClr val="FFFFFF"/>
                </a:solidFill>
              </a:rPr>
              <a:t>Hyer NUS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8F9DF5-6920-490E-9771-D8D4F176670B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r>
              <a:rPr lang="en-US" altLang="en-US">
                <a:solidFill>
                  <a:srgbClr val="FFFFFF"/>
                </a:solidFill>
              </a:rPr>
              <a:t> of 23</a:t>
            </a:r>
          </a:p>
        </p:txBody>
      </p:sp>
    </p:spTree>
    <p:extLst>
      <p:ext uri="{BB962C8B-B14F-4D97-AF65-F5344CB8AC3E}">
        <p14:creationId xmlns:p14="http://schemas.microsoft.com/office/powerpoint/2010/main" val="211514576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>
                <a:solidFill>
                  <a:srgbClr val="FFFFFF"/>
                </a:solidFill>
              </a:rPr>
              <a:t>5 May 2008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>
                <a:solidFill>
                  <a:srgbClr val="FFFFFF"/>
                </a:solidFill>
              </a:rPr>
              <a:t>Hyer NUS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A15F3A-053F-46C5-9D4C-532E81B7565E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r>
              <a:rPr lang="en-US" altLang="en-US">
                <a:solidFill>
                  <a:srgbClr val="FFFFFF"/>
                </a:solidFill>
              </a:rPr>
              <a:t> of 23</a:t>
            </a:r>
          </a:p>
        </p:txBody>
      </p:sp>
    </p:spTree>
    <p:extLst>
      <p:ext uri="{BB962C8B-B14F-4D97-AF65-F5344CB8AC3E}">
        <p14:creationId xmlns:p14="http://schemas.microsoft.com/office/powerpoint/2010/main" val="4854997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229B5-2DE3-425B-80B3-D3FF573934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DEE28-35FA-4B4C-A444-9ED9E7C314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986215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>
                <a:solidFill>
                  <a:srgbClr val="FFFFFF"/>
                </a:solidFill>
              </a:rPr>
              <a:t>5 May 2008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>
                <a:solidFill>
                  <a:srgbClr val="FFFFFF"/>
                </a:solidFill>
              </a:rPr>
              <a:t>Hyer NUS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883CE7-75BB-4BFB-B905-B0D8D2505D79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r>
              <a:rPr lang="en-US" altLang="en-US">
                <a:solidFill>
                  <a:srgbClr val="FFFFFF"/>
                </a:solidFill>
              </a:rPr>
              <a:t> of 23</a:t>
            </a:r>
          </a:p>
        </p:txBody>
      </p:sp>
    </p:spTree>
    <p:extLst>
      <p:ext uri="{BB962C8B-B14F-4D97-AF65-F5344CB8AC3E}">
        <p14:creationId xmlns:p14="http://schemas.microsoft.com/office/powerpoint/2010/main" val="320672880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>
                <a:solidFill>
                  <a:srgbClr val="FFFFFF"/>
                </a:solidFill>
              </a:rPr>
              <a:t>5 May 2008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>
                <a:solidFill>
                  <a:srgbClr val="FFFFFF"/>
                </a:solidFill>
              </a:rPr>
              <a:t>Hyer NUS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0FC2F1-8759-44FF-A303-FE980785734D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r>
              <a:rPr lang="en-US" altLang="en-US">
                <a:solidFill>
                  <a:srgbClr val="FFFFFF"/>
                </a:solidFill>
              </a:rPr>
              <a:t> of 23</a:t>
            </a:r>
          </a:p>
        </p:txBody>
      </p:sp>
    </p:spTree>
    <p:extLst>
      <p:ext uri="{BB962C8B-B14F-4D97-AF65-F5344CB8AC3E}">
        <p14:creationId xmlns:p14="http://schemas.microsoft.com/office/powerpoint/2010/main" val="384832027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>
                <a:solidFill>
                  <a:srgbClr val="FFFFFF"/>
                </a:solidFill>
              </a:rPr>
              <a:t>5 May 2008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>
                <a:solidFill>
                  <a:srgbClr val="FFFFFF"/>
                </a:solidFill>
              </a:rPr>
              <a:t>Hyer NUS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F8DCC4-B5E5-4B6F-B7C8-F071A55BE3B0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r>
              <a:rPr lang="en-US" altLang="en-US">
                <a:solidFill>
                  <a:srgbClr val="FFFFFF"/>
                </a:solidFill>
              </a:rPr>
              <a:t> of 23</a:t>
            </a:r>
          </a:p>
        </p:txBody>
      </p:sp>
    </p:spTree>
    <p:extLst>
      <p:ext uri="{BB962C8B-B14F-4D97-AF65-F5344CB8AC3E}">
        <p14:creationId xmlns:p14="http://schemas.microsoft.com/office/powerpoint/2010/main" val="287175716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>
                <a:solidFill>
                  <a:srgbClr val="FFFFFF"/>
                </a:solidFill>
              </a:rPr>
              <a:t>5 May 2008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>
                <a:solidFill>
                  <a:srgbClr val="FFFFFF"/>
                </a:solidFill>
              </a:rPr>
              <a:t>Hyer NUS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6F06FE-154A-4545-9BA7-DE859BB56F18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r>
              <a:rPr lang="en-US" altLang="en-US">
                <a:solidFill>
                  <a:srgbClr val="FFFFFF"/>
                </a:solidFill>
              </a:rPr>
              <a:t> of 23</a:t>
            </a:r>
          </a:p>
        </p:txBody>
      </p:sp>
    </p:spTree>
    <p:extLst>
      <p:ext uri="{BB962C8B-B14F-4D97-AF65-F5344CB8AC3E}">
        <p14:creationId xmlns:p14="http://schemas.microsoft.com/office/powerpoint/2010/main" val="267268266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>
                <a:solidFill>
                  <a:srgbClr val="FFFFFF"/>
                </a:solidFill>
              </a:rPr>
              <a:t>5 May 2008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>
                <a:solidFill>
                  <a:srgbClr val="FFFFFF"/>
                </a:solidFill>
              </a:rPr>
              <a:t>Hyer NUS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A5AFAF-A621-412B-A52B-59CF28CD0323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r>
              <a:rPr lang="en-US" altLang="en-US">
                <a:solidFill>
                  <a:srgbClr val="FFFFFF"/>
                </a:solidFill>
              </a:rPr>
              <a:t> of 23</a:t>
            </a:r>
          </a:p>
        </p:txBody>
      </p:sp>
    </p:spTree>
    <p:extLst>
      <p:ext uri="{BB962C8B-B14F-4D97-AF65-F5344CB8AC3E}">
        <p14:creationId xmlns:p14="http://schemas.microsoft.com/office/powerpoint/2010/main" val="126291735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>
                <a:solidFill>
                  <a:srgbClr val="FFFFFF"/>
                </a:solidFill>
              </a:rPr>
              <a:t>5 May 2008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>
                <a:solidFill>
                  <a:srgbClr val="FFFFFF"/>
                </a:solidFill>
              </a:rPr>
              <a:t>Hyer NUS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E85677-BAE0-44A2-999A-AC1FE2EB07E5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r>
              <a:rPr lang="en-US" altLang="en-US">
                <a:solidFill>
                  <a:srgbClr val="FFFFFF"/>
                </a:solidFill>
              </a:rPr>
              <a:t> of 23</a:t>
            </a:r>
          </a:p>
        </p:txBody>
      </p:sp>
    </p:spTree>
    <p:extLst>
      <p:ext uri="{BB962C8B-B14F-4D97-AF65-F5344CB8AC3E}">
        <p14:creationId xmlns:p14="http://schemas.microsoft.com/office/powerpoint/2010/main" val="158891172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>
                <a:solidFill>
                  <a:srgbClr val="FFFFFF"/>
                </a:solidFill>
              </a:rPr>
              <a:t>5 May 2008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>
                <a:solidFill>
                  <a:srgbClr val="FFFFFF"/>
                </a:solidFill>
              </a:rPr>
              <a:t>Hyer NUS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E6A571-2F4F-4F79-86D2-3CF36E7DBB48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r>
              <a:rPr lang="en-US" altLang="en-US">
                <a:solidFill>
                  <a:srgbClr val="FFFFFF"/>
                </a:solidFill>
              </a:rPr>
              <a:t> of 23</a:t>
            </a:r>
          </a:p>
        </p:txBody>
      </p:sp>
    </p:spTree>
    <p:extLst>
      <p:ext uri="{BB962C8B-B14F-4D97-AF65-F5344CB8AC3E}">
        <p14:creationId xmlns:p14="http://schemas.microsoft.com/office/powerpoint/2010/main" val="250004552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>
                <a:solidFill>
                  <a:srgbClr val="FFFFFF"/>
                </a:solidFill>
              </a:rPr>
              <a:t>5 May 2008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>
                <a:solidFill>
                  <a:srgbClr val="FFFFFF"/>
                </a:solidFill>
              </a:rPr>
              <a:t>Hyer NUS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2A9AA4-B91C-48AD-BC56-A419E60186B9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r>
              <a:rPr lang="en-US" altLang="en-US">
                <a:solidFill>
                  <a:srgbClr val="FFFFFF"/>
                </a:solidFill>
              </a:rPr>
              <a:t> of 23</a:t>
            </a:r>
          </a:p>
        </p:txBody>
      </p:sp>
    </p:spTree>
    <p:extLst>
      <p:ext uri="{BB962C8B-B14F-4D97-AF65-F5344CB8AC3E}">
        <p14:creationId xmlns:p14="http://schemas.microsoft.com/office/powerpoint/2010/main" val="62900954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>
                <a:solidFill>
                  <a:srgbClr val="FFFFFF"/>
                </a:solidFill>
              </a:rPr>
              <a:t>5 May 2008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>
                <a:solidFill>
                  <a:srgbClr val="FFFFFF"/>
                </a:solidFill>
              </a:rPr>
              <a:t>Hyer NUS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10B540-EFD4-4972-9CEF-F12DDE793E45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r>
              <a:rPr lang="en-US" altLang="en-US">
                <a:solidFill>
                  <a:srgbClr val="FFFFFF"/>
                </a:solidFill>
              </a:rPr>
              <a:t> of 23</a:t>
            </a:r>
          </a:p>
        </p:txBody>
      </p:sp>
    </p:spTree>
    <p:extLst>
      <p:ext uri="{BB962C8B-B14F-4D97-AF65-F5344CB8AC3E}">
        <p14:creationId xmlns:p14="http://schemas.microsoft.com/office/powerpoint/2010/main" val="396786150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chartAndTx" preserve="1">
  <p:cSld name="Title, Ch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en-US">
                <a:solidFill>
                  <a:srgbClr val="FFFFFF"/>
                </a:solidFill>
              </a:rPr>
              <a:t>5 May 2008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en-US">
                <a:solidFill>
                  <a:srgbClr val="FFFFFF"/>
                </a:solidFill>
              </a:rPr>
              <a:t>Hyer NUS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DFD06599-7FF6-4742-ACE9-6E8125F1F4F6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r>
              <a:rPr lang="en-US" altLang="en-US">
                <a:solidFill>
                  <a:srgbClr val="FFFFFF"/>
                </a:solidFill>
              </a:rPr>
              <a:t> of 23</a:t>
            </a:r>
          </a:p>
        </p:txBody>
      </p:sp>
    </p:spTree>
    <p:extLst>
      <p:ext uri="{BB962C8B-B14F-4D97-AF65-F5344CB8AC3E}">
        <p14:creationId xmlns:p14="http://schemas.microsoft.com/office/powerpoint/2010/main" val="18958023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229B5-2DE3-425B-80B3-D3FF573934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DEE28-35FA-4B4C-A444-9ED9E7C314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98513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en-US">
                <a:solidFill>
                  <a:srgbClr val="FFFFFF"/>
                </a:solidFill>
              </a:rPr>
              <a:t>5 May 2008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en-US">
                <a:solidFill>
                  <a:srgbClr val="FFFFFF"/>
                </a:solidFill>
              </a:rPr>
              <a:t>Hyer NUS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4EB0579F-B34E-4BFF-A7CB-E94D224590C7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r>
              <a:rPr lang="en-US" altLang="en-US">
                <a:solidFill>
                  <a:srgbClr val="FFFFFF"/>
                </a:solidFill>
              </a:rPr>
              <a:t> of 23</a:t>
            </a:r>
          </a:p>
        </p:txBody>
      </p:sp>
    </p:spTree>
    <p:extLst>
      <p:ext uri="{BB962C8B-B14F-4D97-AF65-F5344CB8AC3E}">
        <p14:creationId xmlns:p14="http://schemas.microsoft.com/office/powerpoint/2010/main" val="362765930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5490" name="Rectangle 2"/>
          <p:cNvSpPr>
            <a:spLocks noGrp="1" noChangeArrowheads="1"/>
          </p:cNvSpPr>
          <p:nvPr>
            <p:ph type="ctrTitle" sz="quarter"/>
          </p:nvPr>
        </p:nvSpPr>
        <p:spPr bwMode="auto">
          <a:xfrm>
            <a:off x="1293813" y="762000"/>
            <a:ext cx="77724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lvl="0"/>
            <a:r>
              <a:rPr lang="en-US" altLang="en-US" noProof="0" smtClean="0"/>
              <a:t>Click to edit Master title style</a:t>
            </a:r>
          </a:p>
        </p:txBody>
      </p:sp>
      <p:sp>
        <p:nvSpPr>
          <p:cNvPr id="1215491" name="Rectangle 3"/>
          <p:cNvSpPr>
            <a:spLocks noGrp="1" noChangeArrowheads="1"/>
          </p:cNvSpPr>
          <p:nvPr>
            <p:ph type="subTitle" sz="quarter" idx="1"/>
          </p:nvPr>
        </p:nvSpPr>
        <p:spPr bwMode="auto">
          <a:xfrm>
            <a:off x="685800" y="3429000"/>
            <a:ext cx="6400800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</a:p>
        </p:txBody>
      </p:sp>
      <p:sp>
        <p:nvSpPr>
          <p:cNvPr id="1215492" name="Rectangle 4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1215493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1215494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73FCB281-5F1E-4966-A9AC-213FCB45A97F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623888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7910CF-5877-4C69-8888-FF556A6CB0C6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454524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CEFB4F-588E-417B-8577-410FCFE3B3C0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452069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71AEE7-7923-4D43-8927-2980C1A58966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813299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83CC97-AD8A-4F78-8A8E-1311A17C5C57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577588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949E65-3E0C-4785-B7AE-E9C90348EACA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691598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A6B559-19D5-43C3-97C8-30CDC7D2683A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660960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C33EC3-9A0B-4EBC-A992-B8B387E23120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520710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A2405D-CC77-436E-B1D9-197063CAB764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92705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229B5-2DE3-425B-80B3-D3FF573934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DEE28-35FA-4B4C-A444-9ED9E7C314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501987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2017E3-AE45-492F-BAF5-6AA09243C15C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951266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0615E3-AA07-44FC-A504-01949FCAEE40}" type="slidenum">
              <a:rPr lang="en-US" altLang="en-US">
                <a:solidFill>
                  <a:srgbClr val="FFFFFF"/>
                </a:solidFill>
              </a:rPr>
              <a:pPr/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21339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AD9781-C9FE-4927-91D1-8D8CF9324DC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302436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D2311C-FE3E-4174-BF8F-2A7DCFB2797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081542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02CA39-FE0A-4747-84AE-B69A1C53D0C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991688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D3A24F-691E-4D71-A376-93C8EED2B84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090352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ABD84F-193A-42A0-9402-52214B7C739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105062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04CF22-BEC0-4FE4-B094-642A0EC6D3B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087141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D9EA9B-7BC8-44E8-A879-DCEFC375DB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121953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FC4F1E-72ED-4F00-8310-8545C967BEA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24012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229B5-2DE3-425B-80B3-D3FF573934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DEE28-35FA-4B4C-A444-9ED9E7C314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779366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F308B6-1E7F-49D4-97EC-418AD5613BD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776848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E4ADA6-8492-43F1-A44D-E36BDAC211A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659641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BFE13B-B4AA-4384-A668-1E9463102C2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869360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B85F911B-D61C-4C5A-A0C7-46626007169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219917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EA379558-FCEA-4A81-89B1-CD2848ECF35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289887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D8B23-F5EB-4794-AC81-891087B497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1E835-8538-423E-8904-35CFCBFA50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745919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D8B23-F5EB-4794-AC81-891087B497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1E835-8538-423E-8904-35CFCBFA50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365392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D8B23-F5EB-4794-AC81-891087B497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1E835-8538-423E-8904-35CFCBFA50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549317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D8B23-F5EB-4794-AC81-891087B497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1E835-8538-423E-8904-35CFCBFA50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083114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D8B23-F5EB-4794-AC81-891087B497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1E835-8538-423E-8904-35CFCBFA50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95292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229B5-2DE3-425B-80B3-D3FF573934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DEE28-35FA-4B4C-A444-9ED9E7C314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893449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D8B23-F5EB-4794-AC81-891087B497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1E835-8538-423E-8904-35CFCBFA50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813259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D8B23-F5EB-4794-AC81-891087B497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1E835-8538-423E-8904-35CFCBFA50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579491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D8B23-F5EB-4794-AC81-891087B497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1E835-8538-423E-8904-35CFCBFA50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41771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D8B23-F5EB-4794-AC81-891087B497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1E835-8538-423E-8904-35CFCBFA50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040634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D8B23-F5EB-4794-AC81-891087B497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1E835-8538-423E-8904-35CFCBFA50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492169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D8B23-F5EB-4794-AC81-891087B497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1E835-8538-423E-8904-35CFCBFA50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255535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5889D0BC-0C82-4DB4-AD6C-A5962B32217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526741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DB799548-C57A-42F5-838C-3250FA1B48C5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862081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4F3B86-C168-4B3D-8649-13BDD934BA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C7054-C1A3-4B5F-9FA3-88006E173E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7251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4F3B86-C168-4B3D-8649-13BDD934BA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C7054-C1A3-4B5F-9FA3-88006E173E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44742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1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image" Target="../media/image7.jpeg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image" Target="../media/image6.jpe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5" Type="http://schemas.openxmlformats.org/officeDocument/2006/relationships/image" Target="../media/image10.jpeg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vmlDrawing" Target="../drawings/vmlDrawing2.v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2.xml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5" Type="http://schemas.openxmlformats.org/officeDocument/2006/relationships/image" Target="../media/image11.png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oleObject" Target="../embeddings/oleObject2.bin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slideLayout" Target="../slideLayouts/slideLayout84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3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5" Type="http://schemas.openxmlformats.org/officeDocument/2006/relationships/image" Target="../media/image12.png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13" Type="http://schemas.openxmlformats.org/officeDocument/2006/relationships/slideLayout" Target="../slideLayouts/slideLayout97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slideLayout" Target="../slideLayouts/slideLayout96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Relationship Id="rId1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5.xml"/><Relationship Id="rId3" Type="http://schemas.openxmlformats.org/officeDocument/2006/relationships/slideLayout" Target="../slideLayouts/slideLayout100.xml"/><Relationship Id="rId7" Type="http://schemas.openxmlformats.org/officeDocument/2006/relationships/slideLayout" Target="../slideLayouts/slideLayout104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9.xml"/><Relationship Id="rId1" Type="http://schemas.openxmlformats.org/officeDocument/2006/relationships/slideLayout" Target="../slideLayouts/slideLayout98.xml"/><Relationship Id="rId6" Type="http://schemas.openxmlformats.org/officeDocument/2006/relationships/slideLayout" Target="../slideLayouts/slideLayout103.xml"/><Relationship Id="rId11" Type="http://schemas.openxmlformats.org/officeDocument/2006/relationships/slideLayout" Target="../slideLayouts/slideLayout108.xml"/><Relationship Id="rId5" Type="http://schemas.openxmlformats.org/officeDocument/2006/relationships/slideLayout" Target="../slideLayouts/slideLayout102.xml"/><Relationship Id="rId10" Type="http://schemas.openxmlformats.org/officeDocument/2006/relationships/slideLayout" Target="../slideLayouts/slideLayout107.xml"/><Relationship Id="rId4" Type="http://schemas.openxmlformats.org/officeDocument/2006/relationships/slideLayout" Target="../slideLayouts/slideLayout101.xml"/><Relationship Id="rId9" Type="http://schemas.openxmlformats.org/officeDocument/2006/relationships/slideLayout" Target="../slideLayouts/slideLayout10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F229B5-2DE3-425B-80B3-D3FF573934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ADEE28-35FA-4B4C-A444-9ED9E7C3142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556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5" descr="PMW_120_small_9_07"/>
          <p:cNvPicPr>
            <a:picLocks noChangeAspect="1" noChangeArrowheads="1"/>
          </p:cNvPicPr>
          <p:nvPr userDrawn="1"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1141413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 userDrawn="1"/>
        </p:nvSpPr>
        <p:spPr>
          <a:xfrm>
            <a:off x="8742363" y="6545263"/>
            <a:ext cx="433387" cy="3365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fld id="{C5A62A0A-3EC0-44CE-86E8-9C5D452A1693}" type="slidenum">
              <a:rPr lang="en-US" sz="1600">
                <a:solidFill>
                  <a:srgbClr val="00000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600" dirty="0">
              <a:solidFill>
                <a:srgbClr val="000000"/>
              </a:solidFill>
            </a:endParaRPr>
          </a:p>
        </p:txBody>
      </p:sp>
      <p:pic>
        <p:nvPicPr>
          <p:cNvPr id="6" name="Picture 9" descr="ONR blue red"/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320" y="0"/>
            <a:ext cx="1841679" cy="825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1831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  <p:sldLayoutId id="2147483797" r:id="rId12"/>
  </p:sldLayoutIdLst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5" descr="PMW_120_small_9_07"/>
          <p:cNvPicPr>
            <a:picLocks noChangeAspect="1" noChangeArrowheads="1"/>
          </p:cNvPicPr>
          <p:nvPr userDrawn="1"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1141413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 userDrawn="1"/>
        </p:nvSpPr>
        <p:spPr>
          <a:xfrm>
            <a:off x="8742363" y="6545263"/>
            <a:ext cx="433387" cy="3365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fld id="{C5A62A0A-3EC0-44CE-86E8-9C5D452A1693}" type="slidenum">
              <a:rPr lang="en-US" sz="1600">
                <a:solidFill>
                  <a:srgbClr val="00000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600" dirty="0">
              <a:solidFill>
                <a:srgbClr val="000000"/>
              </a:solidFill>
            </a:endParaRPr>
          </a:p>
        </p:txBody>
      </p:sp>
      <p:pic>
        <p:nvPicPr>
          <p:cNvPr id="6" name="Picture 9" descr="ONR blue red"/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320" y="0"/>
            <a:ext cx="1841679" cy="825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683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  <p:sldLayoutId id="2147483810" r:id="rId12"/>
  </p:sldLayoutIdLst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4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FFFFFF"/>
              </a:solidFill>
            </a:endParaRPr>
          </a:p>
        </p:txBody>
      </p:sp>
      <p:sp>
        <p:nvSpPr>
          <p:cNvPr id="233475" name="Rectangle 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FFFFFF"/>
              </a:solidFill>
            </a:endParaRPr>
          </a:p>
        </p:txBody>
      </p:sp>
      <p:sp>
        <p:nvSpPr>
          <p:cNvPr id="233476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79FD215-5669-44C3-9A69-E83825FC0217}" type="slidenum">
              <a:rPr lang="en-US" altLang="en-US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FFFFFF"/>
              </a:solidFill>
            </a:endParaRPr>
          </a:p>
        </p:txBody>
      </p:sp>
      <p:sp>
        <p:nvSpPr>
          <p:cNvPr id="233478" name="Line 6"/>
          <p:cNvSpPr>
            <a:spLocks noChangeShapeType="1"/>
          </p:cNvSpPr>
          <p:nvPr userDrawn="1"/>
        </p:nvSpPr>
        <p:spPr bwMode="auto">
          <a:xfrm>
            <a:off x="0" y="990600"/>
            <a:ext cx="9142413" cy="1588"/>
          </a:xfrm>
          <a:prstGeom prst="line">
            <a:avLst/>
          </a:prstGeom>
          <a:noFill/>
          <a:ln w="50800">
            <a:solidFill>
              <a:srgbClr val="0000FF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</a:endParaRPr>
          </a:p>
        </p:txBody>
      </p:sp>
      <p:pic>
        <p:nvPicPr>
          <p:cNvPr id="233479" name="Picture 7" descr="ONR blue red Ellipse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8600"/>
            <a:ext cx="1219200" cy="547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3480" name="Picture 11" descr="PMW_120_small_9_07"/>
          <p:cNvPicPr>
            <a:picLocks noChangeAspect="1" noChangeArrowheads="1"/>
          </p:cNvPicPr>
          <p:nvPr userDrawn="1"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3088" y="152400"/>
            <a:ext cx="722312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107420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27" r:id="rId1"/>
    <p:sldLayoutId id="2147483828" r:id="rId2"/>
    <p:sldLayoutId id="2147483829" r:id="rId3"/>
    <p:sldLayoutId id="2147483830" r:id="rId4"/>
    <p:sldLayoutId id="2147483831" r:id="rId5"/>
    <p:sldLayoutId id="2147483832" r:id="rId6"/>
    <p:sldLayoutId id="2147483833" r:id="rId7"/>
    <p:sldLayoutId id="2147483834" r:id="rId8"/>
    <p:sldLayoutId id="2147483835" r:id="rId9"/>
    <p:sldLayoutId id="2147483836" r:id="rId10"/>
    <p:sldLayoutId id="2147483837" r:id="rId11"/>
    <p:sldLayoutId id="2147483838" r:id="rId12"/>
  </p:sldLayoutIdLst>
  <p:timing>
    <p:tnLst>
      <p:par>
        <p:cTn id="1" dur="indefinite" restart="never" nodeType="tmRoot"/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rgbClr val="FFFF00"/>
        </a:buClr>
        <a:buFont typeface="Wingdings" pitchFamily="2" charset="2"/>
        <a:buBlip>
          <a:blip r:embed="rId16"/>
        </a:buBlip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rgbClr val="FFFF00"/>
        </a:buClr>
        <a:buChar char="•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rgbClr val="FFFF00"/>
        </a:buClr>
        <a:buChar char="-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rgbClr val="FFFF00"/>
        </a:buClr>
        <a:buChar char="–"/>
        <a:defRPr sz="2000" b="1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rgbClr val="FFFF00"/>
        </a:buClr>
        <a:buChar char="•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FFFF00"/>
        </a:buClr>
        <a:buChar char="•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FFFF00"/>
        </a:buClr>
        <a:buChar char="•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FFFF00"/>
        </a:buClr>
        <a:buChar char="•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FFFF00"/>
        </a:buClr>
        <a:buChar char="•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mtClean="0">
                <a:solidFill>
                  <a:srgbClr val="FFFFFF"/>
                </a:solidFill>
              </a:rPr>
              <a:t>5 May 2008</a:t>
            </a:r>
          </a:p>
        </p:txBody>
      </p:sp>
      <p:sp>
        <p:nvSpPr>
          <p:cNvPr id="71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mtClean="0">
                <a:solidFill>
                  <a:srgbClr val="FFFFFF"/>
                </a:solidFill>
              </a:rPr>
              <a:t>Hyer NUS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93594ED-A21F-45CF-9C85-25173EDB85F6}" type="slidenum">
              <a:rPr lang="en-US" altLang="en-US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r>
              <a:rPr lang="en-US" altLang="en-US" smtClean="0">
                <a:solidFill>
                  <a:srgbClr val="FFFFFF"/>
                </a:solidFill>
              </a:rPr>
              <a:t> of 23</a:t>
            </a:r>
          </a:p>
        </p:txBody>
      </p:sp>
    </p:spTree>
    <p:extLst>
      <p:ext uri="{BB962C8B-B14F-4D97-AF65-F5344CB8AC3E}">
        <p14:creationId xmlns:p14="http://schemas.microsoft.com/office/powerpoint/2010/main" val="1640147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2" r:id="rId1"/>
    <p:sldLayoutId id="2147483853" r:id="rId2"/>
    <p:sldLayoutId id="2147483854" r:id="rId3"/>
    <p:sldLayoutId id="2147483855" r:id="rId4"/>
    <p:sldLayoutId id="2147483856" r:id="rId5"/>
    <p:sldLayoutId id="2147483857" r:id="rId6"/>
    <p:sldLayoutId id="2147483858" r:id="rId7"/>
    <p:sldLayoutId id="2147483859" r:id="rId8"/>
    <p:sldLayoutId id="2147483860" r:id="rId9"/>
    <p:sldLayoutId id="2147483861" r:id="rId10"/>
    <p:sldLayoutId id="2147483862" r:id="rId11"/>
    <p:sldLayoutId id="2147483863" r:id="rId12"/>
    <p:sldLayoutId id="2147483864" r:id="rId13"/>
  </p:sldLayoutIdLst>
  <p:hf sldNum="0" hdr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4466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0"/>
              </a:spcBef>
              <a:buFontTx/>
              <a:buNone/>
              <a:defRPr sz="1400"/>
            </a:lvl1pPr>
          </a:lstStyle>
          <a:p>
            <a:pPr fontAlgn="base">
              <a:spcAft>
                <a:spcPct val="0"/>
              </a:spcAft>
            </a:pPr>
            <a:endParaRPr lang="en-US" altLang="en-US" smtClean="0">
              <a:solidFill>
                <a:srgbClr val="FFFFFF"/>
              </a:solidFill>
            </a:endParaRPr>
          </a:p>
        </p:txBody>
      </p:sp>
      <p:sp>
        <p:nvSpPr>
          <p:cNvPr id="1214467" name="Rectangle 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spcBef>
                <a:spcPct val="0"/>
              </a:spcBef>
              <a:buFontTx/>
              <a:buNone/>
              <a:defRPr sz="1400"/>
            </a:lvl1pPr>
          </a:lstStyle>
          <a:p>
            <a:pPr fontAlgn="base">
              <a:spcAft>
                <a:spcPct val="0"/>
              </a:spcAft>
            </a:pPr>
            <a:endParaRPr lang="en-US" altLang="en-US" smtClean="0">
              <a:solidFill>
                <a:srgbClr val="FFFFFF"/>
              </a:solidFill>
            </a:endParaRPr>
          </a:p>
        </p:txBody>
      </p:sp>
      <p:sp>
        <p:nvSpPr>
          <p:cNvPr id="1214468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0"/>
              </a:spcBef>
              <a:buFontTx/>
              <a:buNone/>
              <a:defRPr sz="1400"/>
            </a:lvl1pPr>
          </a:lstStyle>
          <a:p>
            <a:pPr fontAlgn="base">
              <a:spcAft>
                <a:spcPct val="0"/>
              </a:spcAft>
            </a:pPr>
            <a:fld id="{3E58443E-F212-481A-BDBC-F6966FBC9CF6}" type="slidenum">
              <a:rPr lang="en-US" altLang="en-US" smtClean="0">
                <a:solidFill>
                  <a:srgbClr val="FFFFFF"/>
                </a:solidFill>
              </a:rPr>
              <a:pPr fontAlgn="base"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FFFFFF"/>
              </a:solidFill>
            </a:endParaRPr>
          </a:p>
        </p:txBody>
      </p:sp>
      <p:graphicFrame>
        <p:nvGraphicFramePr>
          <p:cNvPr id="1214469" name="Object 5"/>
          <p:cNvGraphicFramePr>
            <a:graphicFrameLocks noChangeAspect="1"/>
          </p:cNvGraphicFramePr>
          <p:nvPr userDrawn="1"/>
        </p:nvGraphicFramePr>
        <p:xfrm>
          <a:off x="8077200" y="0"/>
          <a:ext cx="1066800" cy="981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42" name="Bitmap Image" r:id="rId14" imgW="5243014" imgH="4815238" progId="Paint.Picture">
                  <p:embed/>
                </p:oleObj>
              </mc:Choice>
              <mc:Fallback>
                <p:oleObj name="Bitmap Image" r:id="rId14" imgW="5243014" imgH="4815238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77200" y="0"/>
                        <a:ext cx="1066800" cy="98107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14470" name="Line 6"/>
          <p:cNvSpPr>
            <a:spLocks noChangeShapeType="1"/>
          </p:cNvSpPr>
          <p:nvPr userDrawn="1"/>
        </p:nvSpPr>
        <p:spPr bwMode="auto">
          <a:xfrm>
            <a:off x="0" y="990600"/>
            <a:ext cx="9142413" cy="1588"/>
          </a:xfrm>
          <a:prstGeom prst="line">
            <a:avLst/>
          </a:prstGeom>
          <a:noFill/>
          <a:ln w="50800">
            <a:solidFill>
              <a:srgbClr val="0000FF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US" sz="160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8371494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950" r:id="rId1"/>
    <p:sldLayoutId id="2147483951" r:id="rId2"/>
    <p:sldLayoutId id="2147483952" r:id="rId3"/>
    <p:sldLayoutId id="2147483953" r:id="rId4"/>
    <p:sldLayoutId id="2147483954" r:id="rId5"/>
    <p:sldLayoutId id="2147483955" r:id="rId6"/>
    <p:sldLayoutId id="2147483956" r:id="rId7"/>
    <p:sldLayoutId id="2147483957" r:id="rId8"/>
    <p:sldLayoutId id="2147483958" r:id="rId9"/>
    <p:sldLayoutId id="2147483959" r:id="rId10"/>
    <p:sldLayoutId id="2147483960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rgbClr val="FFFF00"/>
        </a:buClr>
        <a:buFont typeface="Wingdings" pitchFamily="2" charset="2"/>
        <a:buBlip>
          <a:blip r:embed="rId16"/>
        </a:buBlip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rgbClr val="FFFF00"/>
        </a:buClr>
        <a:buChar char="•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rgbClr val="FFFF00"/>
        </a:buClr>
        <a:buChar char="-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rgbClr val="FFFF00"/>
        </a:buClr>
        <a:buChar char="–"/>
        <a:defRPr sz="2000" b="1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rgbClr val="FFFF00"/>
        </a:buClr>
        <a:buChar char="•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FFFF00"/>
        </a:buClr>
        <a:buChar char="•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FFFF00"/>
        </a:buClr>
        <a:buChar char="•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FFFF00"/>
        </a:buClr>
        <a:buChar char="•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FFFF00"/>
        </a:buClr>
        <a:buChar char="•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7257" name="Rectangle 9"/>
          <p:cNvSpPr>
            <a:spLocks noChangeArrowheads="1"/>
          </p:cNvSpPr>
          <p:nvPr userDrawn="1"/>
        </p:nvSpPr>
        <p:spPr bwMode="auto">
          <a:xfrm>
            <a:off x="0" y="0"/>
            <a:ext cx="9153525" cy="841375"/>
          </a:xfrm>
          <a:prstGeom prst="rect">
            <a:avLst/>
          </a:prstGeom>
          <a:gradFill rotWithShape="1">
            <a:gsLst>
              <a:gs pos="0">
                <a:srgbClr val="FFE579"/>
              </a:gs>
              <a:gs pos="100000">
                <a:srgbClr val="CC99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marL="176213" indent="-17621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altLang="en-US" sz="1600" smtClean="0">
              <a:solidFill>
                <a:srgbClr val="000000"/>
              </a:solidFill>
              <a:latin typeface="Arial" charset="0"/>
            </a:endParaRPr>
          </a:p>
        </p:txBody>
      </p:sp>
      <p:grpSp>
        <p:nvGrpSpPr>
          <p:cNvPr id="1077258" name="Group 10"/>
          <p:cNvGrpSpPr>
            <a:grpSpLocks/>
          </p:cNvGrpSpPr>
          <p:nvPr userDrawn="1"/>
        </p:nvGrpSpPr>
        <p:grpSpPr bwMode="auto">
          <a:xfrm>
            <a:off x="0" y="-9525"/>
            <a:ext cx="914400" cy="860425"/>
            <a:chOff x="0" y="0"/>
            <a:chExt cx="576" cy="542"/>
          </a:xfrm>
        </p:grpSpPr>
        <p:sp>
          <p:nvSpPr>
            <p:cNvPr id="1077259" name="Oval 11"/>
            <p:cNvSpPr>
              <a:spLocks noChangeArrowheads="1"/>
            </p:cNvSpPr>
            <p:nvPr userDrawn="1"/>
          </p:nvSpPr>
          <p:spPr bwMode="auto">
            <a:xfrm>
              <a:off x="55" y="57"/>
              <a:ext cx="429" cy="43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20000"/>
                </a:spcBef>
                <a:spcAft>
                  <a:spcPct val="0"/>
                </a:spcAft>
                <a:buFontTx/>
                <a:buChar char="•"/>
              </a:pPr>
              <a:endParaRPr lang="en-US" sz="1600" smtClean="0">
                <a:solidFill>
                  <a:srgbClr val="000000"/>
                </a:solidFill>
              </a:endParaRPr>
            </a:p>
          </p:txBody>
        </p:sp>
        <p:pic>
          <p:nvPicPr>
            <p:cNvPr id="1077260" name="Picture 12" descr="navy on white"/>
            <p:cNvPicPr>
              <a:picLocks noChangeAspect="1" noChangeArrowheads="1"/>
            </p:cNvPicPr>
            <p:nvPr userDrawn="1"/>
          </p:nvPicPr>
          <p:blipFill>
            <a:blip r:embed="rId1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" cy="5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772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772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772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0"/>
              </a:spcBef>
              <a:buFontTx/>
              <a:buNone/>
              <a:defRPr sz="1400"/>
            </a:lvl1pPr>
          </a:lstStyle>
          <a:p>
            <a:pPr fontAlgn="base"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0772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spcBef>
                <a:spcPct val="0"/>
              </a:spcBef>
              <a:buFontTx/>
              <a:buNone/>
              <a:defRPr sz="1400"/>
            </a:lvl1pPr>
          </a:lstStyle>
          <a:p>
            <a:pPr fontAlgn="base"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0772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0"/>
              </a:spcBef>
              <a:buFontTx/>
              <a:buNone/>
              <a:defRPr sz="1400"/>
            </a:lvl1pPr>
          </a:lstStyle>
          <a:p>
            <a:pPr fontAlgn="base">
              <a:spcAft>
                <a:spcPct val="0"/>
              </a:spcAft>
            </a:pPr>
            <a:fld id="{57E14A5A-70A6-4769-A0D6-F2D67C3576A7}" type="slidenum">
              <a:rPr lang="en-US" altLang="en-US" smtClean="0">
                <a:solidFill>
                  <a:srgbClr val="000000"/>
                </a:solidFill>
              </a:rPr>
              <a:pPr fontAlgn="base"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077255" name="Text Box 7"/>
          <p:cNvSpPr txBox="1">
            <a:spLocks noChangeArrowheads="1"/>
          </p:cNvSpPr>
          <p:nvPr userDrawn="1"/>
        </p:nvSpPr>
        <p:spPr bwMode="auto">
          <a:xfrm>
            <a:off x="3733800" y="0"/>
            <a:ext cx="12763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176213" indent="-17621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altLang="en-US" sz="1600" smtClean="0">
                <a:solidFill>
                  <a:srgbClr val="000000"/>
                </a:solidFill>
                <a:latin typeface="Arial" charset="0"/>
              </a:rPr>
              <a:t>Unclassified</a:t>
            </a:r>
          </a:p>
        </p:txBody>
      </p:sp>
      <p:sp>
        <p:nvSpPr>
          <p:cNvPr id="1077256" name="Text Box 8"/>
          <p:cNvSpPr txBox="1">
            <a:spLocks noChangeArrowheads="1"/>
          </p:cNvSpPr>
          <p:nvPr userDrawn="1"/>
        </p:nvSpPr>
        <p:spPr bwMode="auto">
          <a:xfrm>
            <a:off x="4038600" y="6521450"/>
            <a:ext cx="12763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176213" indent="-17621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altLang="en-US" sz="1600" smtClean="0">
                <a:solidFill>
                  <a:srgbClr val="000000"/>
                </a:solidFill>
                <a:latin typeface="Arial" charset="0"/>
              </a:rPr>
              <a:t>Unclassified</a:t>
            </a:r>
          </a:p>
        </p:txBody>
      </p:sp>
      <p:sp>
        <p:nvSpPr>
          <p:cNvPr id="1077261" name="Line 13"/>
          <p:cNvSpPr>
            <a:spLocks noChangeShapeType="1"/>
          </p:cNvSpPr>
          <p:nvPr userDrawn="1"/>
        </p:nvSpPr>
        <p:spPr bwMode="auto">
          <a:xfrm>
            <a:off x="0" y="828675"/>
            <a:ext cx="9144000" cy="0"/>
          </a:xfrm>
          <a:prstGeom prst="line">
            <a:avLst/>
          </a:prstGeom>
          <a:noFill/>
          <a:ln w="19050">
            <a:solidFill>
              <a:srgbClr val="3333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US" sz="160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0361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6" r:id="rId1"/>
    <p:sldLayoutId id="2147483977" r:id="rId2"/>
    <p:sldLayoutId id="2147483978" r:id="rId3"/>
    <p:sldLayoutId id="2147483979" r:id="rId4"/>
    <p:sldLayoutId id="2147483980" r:id="rId5"/>
    <p:sldLayoutId id="2147483981" r:id="rId6"/>
    <p:sldLayoutId id="2147483982" r:id="rId7"/>
    <p:sldLayoutId id="2147483983" r:id="rId8"/>
    <p:sldLayoutId id="2147483984" r:id="rId9"/>
    <p:sldLayoutId id="2147483985" r:id="rId10"/>
    <p:sldLayoutId id="2147483986" r:id="rId11"/>
    <p:sldLayoutId id="2147483987" r:id="rId12"/>
    <p:sldLayoutId id="2147483988" r:id="rId13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AD8B23-F5EB-4794-AC81-891087B497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31E835-8538-423E-8904-35CFCBFA50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4549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2" r:id="rId1"/>
    <p:sldLayoutId id="2147484053" r:id="rId2"/>
    <p:sldLayoutId id="2147484054" r:id="rId3"/>
    <p:sldLayoutId id="2147484055" r:id="rId4"/>
    <p:sldLayoutId id="2147484056" r:id="rId5"/>
    <p:sldLayoutId id="2147484057" r:id="rId6"/>
    <p:sldLayoutId id="2147484058" r:id="rId7"/>
    <p:sldLayoutId id="2147484059" r:id="rId8"/>
    <p:sldLayoutId id="2147484060" r:id="rId9"/>
    <p:sldLayoutId id="2147484061" r:id="rId10"/>
    <p:sldLayoutId id="2147484062" r:id="rId11"/>
    <p:sldLayoutId id="2147484063" r:id="rId12"/>
    <p:sldLayoutId id="2147484064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4F3B86-C168-4B3D-8649-13BDD934BA6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4C7054-C1A3-4B5F-9FA3-88006E173E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75527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6" r:id="rId1"/>
    <p:sldLayoutId id="2147484137" r:id="rId2"/>
    <p:sldLayoutId id="2147484138" r:id="rId3"/>
    <p:sldLayoutId id="2147484139" r:id="rId4"/>
    <p:sldLayoutId id="2147484140" r:id="rId5"/>
    <p:sldLayoutId id="2147484141" r:id="rId6"/>
    <p:sldLayoutId id="2147484142" r:id="rId7"/>
    <p:sldLayoutId id="2147484143" r:id="rId8"/>
    <p:sldLayoutId id="2147484144" r:id="rId9"/>
    <p:sldLayoutId id="2147484145" r:id="rId10"/>
    <p:sldLayoutId id="214748414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4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46.png"/><Relationship Id="rId5" Type="http://schemas.openxmlformats.org/officeDocument/2006/relationships/image" Target="../media/image45.gif"/><Relationship Id="rId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jpeg"/><Relationship Id="rId7" Type="http://schemas.openxmlformats.org/officeDocument/2006/relationships/image" Target="../media/image18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7.jpeg"/><Relationship Id="rId5" Type="http://schemas.openxmlformats.org/officeDocument/2006/relationships/image" Target="../media/image16.jpg"/><Relationship Id="rId4" Type="http://schemas.openxmlformats.org/officeDocument/2006/relationships/image" Target="../media/image1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3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gif"/><Relationship Id="rId5" Type="http://schemas.openxmlformats.org/officeDocument/2006/relationships/image" Target="../media/image24.gif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62.xml"/><Relationship Id="rId1" Type="http://schemas.openxmlformats.org/officeDocument/2006/relationships/video" Target="file:///C:\My%20Documents\admin\onr_ann_rev\2010_onr_ann_review\finals\14%202010%20Westphal%20AeroLS%20Google.wmv" TargetMode="Externa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31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9.png"/><Relationship Id="rId5" Type="http://schemas.openxmlformats.org/officeDocument/2006/relationships/oleObject" Target="../embeddings/oleObject3.bin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33.emf"/><Relationship Id="rId2" Type="http://schemas.openxmlformats.org/officeDocument/2006/relationships/slideLayout" Target="../slideLayouts/slideLayout83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9.xml"/><Relationship Id="rId4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9.xml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775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1295400" y="76200"/>
            <a:ext cx="62484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z="2400" b="1" dirty="0" smtClean="0">
                <a:solidFill>
                  <a:schemeClr val="bg1"/>
                </a:solidFill>
              </a:rPr>
              <a:t>Navy Global Aerosol and Data Assimilation Systems</a:t>
            </a:r>
            <a:endParaRPr lang="en-US" altLang="en-US" sz="2400" b="1" dirty="0">
              <a:solidFill>
                <a:schemeClr val="bg1"/>
              </a:solidFill>
            </a:endParaRPr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1143000" y="1371600"/>
            <a:ext cx="6400800" cy="5139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Arial" charset="0"/>
              </a:defRPr>
            </a:lvl1pPr>
            <a:lvl2pPr marL="914400" indent="-457200">
              <a:defRPr>
                <a:solidFill>
                  <a:schemeClr val="tx1"/>
                </a:solidFill>
                <a:latin typeface="Arial" charset="0"/>
              </a:defRPr>
            </a:lvl2pPr>
            <a:lvl3pPr marL="1371600" indent="-457200">
              <a:defRPr>
                <a:solidFill>
                  <a:schemeClr val="tx1"/>
                </a:solidFill>
                <a:latin typeface="Arial" charset="0"/>
              </a:defRPr>
            </a:lvl3pPr>
            <a:lvl4pPr marL="1828800" indent="-457200">
              <a:defRPr>
                <a:solidFill>
                  <a:schemeClr val="tx1"/>
                </a:solidFill>
                <a:latin typeface="Arial" charset="0"/>
              </a:defRPr>
            </a:lvl4pPr>
            <a:lvl5pPr marL="2286000" indent="-457200">
              <a:defRPr>
                <a:solidFill>
                  <a:schemeClr val="tx1"/>
                </a:solidFill>
                <a:latin typeface="Arial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 smtClean="0">
                <a:solidFill>
                  <a:srgbClr val="0000FF"/>
                </a:solidFill>
              </a:rPr>
              <a:t>Annette L. Walker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 sz="2400" b="1" dirty="0">
              <a:solidFill>
                <a:srgbClr val="0000FF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 sz="2400" b="1" dirty="0" smtClean="0">
              <a:solidFill>
                <a:srgbClr val="0000FF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 sz="2400" b="1" dirty="0" smtClean="0">
              <a:solidFill>
                <a:srgbClr val="0000FF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 sz="2400" b="1" dirty="0" smtClean="0">
              <a:solidFill>
                <a:srgbClr val="0000FF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 sz="2400" b="1" dirty="0">
              <a:solidFill>
                <a:srgbClr val="0000FF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 sz="2400" b="1" dirty="0" smtClean="0">
              <a:solidFill>
                <a:srgbClr val="0000FF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 sz="2000" dirty="0" smtClean="0">
              <a:solidFill>
                <a:srgbClr val="0000FF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 smtClean="0">
                <a:solidFill>
                  <a:srgbClr val="0000FF"/>
                </a:solidFill>
              </a:rPr>
              <a:t>Aerosol and Radiation Section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 smtClean="0">
                <a:solidFill>
                  <a:srgbClr val="0000FF"/>
                </a:solidFill>
              </a:rPr>
              <a:t>Marine Meteorology Division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 smtClean="0">
                <a:solidFill>
                  <a:srgbClr val="0000FF"/>
                </a:solidFill>
              </a:rPr>
              <a:t>Naval Research Laboratory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 smtClean="0">
                <a:solidFill>
                  <a:srgbClr val="0000FF"/>
                </a:solidFill>
              </a:rPr>
              <a:t>Annette.Walker@nrlmry.navy.mil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 smtClean="0">
                <a:solidFill>
                  <a:srgbClr val="0000FF"/>
                </a:solidFill>
              </a:rPr>
              <a:t>(831) 656-4722, DSN 878-4722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 sz="2000" dirty="0" smtClean="0">
              <a:solidFill>
                <a:srgbClr val="0000FF"/>
              </a:solidFill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381000" y="2057400"/>
            <a:ext cx="8416506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>
                <a:solidFill>
                  <a:srgbClr val="0000FF"/>
                </a:solidFill>
              </a:rPr>
              <a:t>Anthony Bucholtz	</a:t>
            </a:r>
            <a:r>
              <a:rPr lang="en-US" altLang="en-US" sz="2000" dirty="0" smtClean="0">
                <a:solidFill>
                  <a:srgbClr val="0000FF"/>
                </a:solidFill>
              </a:rPr>
              <a:t>James </a:t>
            </a:r>
            <a:r>
              <a:rPr lang="en-US" altLang="en-US" sz="2000" dirty="0">
                <a:solidFill>
                  <a:srgbClr val="0000FF"/>
                </a:solidFill>
              </a:rPr>
              <a:t>R. Campbell	</a:t>
            </a:r>
            <a:r>
              <a:rPr lang="en-US" altLang="en-US" sz="2000" dirty="0" smtClean="0">
                <a:solidFill>
                  <a:srgbClr val="0000FF"/>
                </a:solidFill>
              </a:rPr>
              <a:t>Cynthia </a:t>
            </a:r>
            <a:r>
              <a:rPr lang="en-US" altLang="en-US" sz="2000" dirty="0">
                <a:solidFill>
                  <a:srgbClr val="0000FF"/>
                </a:solidFill>
              </a:rPr>
              <a:t>A. Curtis	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>
                <a:solidFill>
                  <a:srgbClr val="0000FF"/>
                </a:solidFill>
              </a:rPr>
              <a:t>Edward J. Hyer		Steve Lowder (SAIC)	Peng Lynch (CSC)	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>
                <a:solidFill>
                  <a:srgbClr val="0000FF"/>
                </a:solidFill>
              </a:rPr>
              <a:t>David Peterson (NRC)	Elizabeth A. Reid	</a:t>
            </a:r>
            <a:r>
              <a:rPr lang="en-US" altLang="en-US" sz="2000" dirty="0" smtClean="0">
                <a:solidFill>
                  <a:srgbClr val="0000FF"/>
                </a:solidFill>
              </a:rPr>
              <a:t>Jeffrey </a:t>
            </a:r>
            <a:r>
              <a:rPr lang="en-US" altLang="en-US" sz="2000" dirty="0">
                <a:solidFill>
                  <a:srgbClr val="0000FF"/>
                </a:solidFill>
              </a:rPr>
              <a:t>S. Reid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>
                <a:solidFill>
                  <a:srgbClr val="0000FF"/>
                </a:solidFill>
              </a:rPr>
              <a:t>Juli Rubin (NRC)	</a:t>
            </a:r>
            <a:r>
              <a:rPr lang="en-US" altLang="en-US" sz="2000" dirty="0" smtClean="0">
                <a:solidFill>
                  <a:srgbClr val="0000FF"/>
                </a:solidFill>
              </a:rPr>
              <a:t>Walter </a:t>
            </a:r>
            <a:r>
              <a:rPr lang="en-US" altLang="en-US" sz="2000" dirty="0">
                <a:solidFill>
                  <a:srgbClr val="0000FF"/>
                </a:solidFill>
              </a:rPr>
              <a:t>Sessions (CSC)	</a:t>
            </a:r>
            <a:r>
              <a:rPr lang="en-US" altLang="en-US" sz="2000" dirty="0" smtClean="0">
                <a:solidFill>
                  <a:srgbClr val="0000FF"/>
                </a:solidFill>
              </a:rPr>
              <a:t>Douglas Westphal</a:t>
            </a:r>
            <a:r>
              <a:rPr lang="en-US" altLang="en-US" sz="2000" dirty="0">
                <a:solidFill>
                  <a:srgbClr val="0000FF"/>
                </a:solidFill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302661066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1295400" y="76200"/>
            <a:ext cx="62484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z="2400" b="1" dirty="0" smtClean="0">
                <a:solidFill>
                  <a:schemeClr val="bg1"/>
                </a:solidFill>
              </a:rPr>
              <a:t>Regional Dust Source Database</a:t>
            </a:r>
            <a:br>
              <a:rPr lang="en-US" altLang="en-US" sz="2400" b="1" dirty="0" smtClean="0">
                <a:solidFill>
                  <a:schemeClr val="bg1"/>
                </a:solidFill>
              </a:rPr>
            </a:br>
            <a:r>
              <a:rPr lang="en-US" altLang="en-US" sz="2400" b="1" dirty="0" smtClean="0">
                <a:solidFill>
                  <a:schemeClr val="bg1"/>
                </a:solidFill>
              </a:rPr>
              <a:t>High-resolution </a:t>
            </a:r>
            <a:endParaRPr lang="en-US" altLang="en-US" sz="2400" b="1" dirty="0">
              <a:solidFill>
                <a:schemeClr val="bg1"/>
              </a:solidFill>
            </a:endParaRPr>
          </a:p>
        </p:txBody>
      </p:sp>
      <p:pic>
        <p:nvPicPr>
          <p:cNvPr id="7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085751"/>
            <a:ext cx="33528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8" descr="2003082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123851"/>
            <a:ext cx="3429000" cy="333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228600" y="5006876"/>
            <a:ext cx="46482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800" b="1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80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 b="1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4937125" y="4854476"/>
            <a:ext cx="3919663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 dirty="0" smtClean="0">
                <a:solidFill>
                  <a:prstClr val="black"/>
                </a:solidFill>
                <a:latin typeface="Arial" panose="020B0604020202020204" pitchFamily="34" charset="0"/>
              </a:rPr>
              <a:t>• COAMPS 10 m wind overlays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600" dirty="0" smtClean="0">
                <a:solidFill>
                  <a:prstClr val="black"/>
                </a:solidFill>
                <a:latin typeface="Arial" panose="020B0604020202020204" pitchFamily="34" charset="0"/>
              </a:rPr>
              <a:t>(plume head vs tail)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1600" dirty="0" smtClean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600" dirty="0" smtClean="0">
                <a:solidFill>
                  <a:prstClr val="black"/>
                </a:solidFill>
                <a:latin typeface="Arial" panose="020B0604020202020204" pitchFamily="34" charset="0"/>
              </a:rPr>
              <a:t>• Surface weather maps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600" dirty="0" smtClean="0">
                <a:solidFill>
                  <a:prstClr val="black"/>
                </a:solidFill>
                <a:latin typeface="Arial" panose="020B0604020202020204" pitchFamily="34" charset="0"/>
              </a:rPr>
              <a:t>(showing dust storms, reduced visibility) 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1600" dirty="0" smtClean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600" dirty="0" smtClean="0">
                <a:solidFill>
                  <a:prstClr val="black"/>
                </a:solidFill>
                <a:latin typeface="Arial" panose="020B0604020202020204" pitchFamily="34" charset="0"/>
              </a:rPr>
              <a:t>• Cross-correlate land and water features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600" dirty="0" smtClean="0">
                <a:solidFill>
                  <a:prstClr val="black"/>
                </a:solidFill>
                <a:latin typeface="Arial" panose="020B0604020202020204" pitchFamily="34" charset="0"/>
              </a:rPr>
              <a:t>   using maps, atlases, GE) 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1600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2944488" y="4493846"/>
            <a:ext cx="3581400" cy="39687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</a:rPr>
              <a:t>Approach and Methodology</a:t>
            </a:r>
            <a:endParaRPr kumimoji="0" lang="en-US" altLang="en-US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12" name="Text Box 16"/>
          <p:cNvSpPr txBox="1">
            <a:spLocks noChangeArrowheads="1"/>
          </p:cNvSpPr>
          <p:nvPr/>
        </p:nvSpPr>
        <p:spPr bwMode="auto">
          <a:xfrm>
            <a:off x="5038725" y="4019451"/>
            <a:ext cx="3181350" cy="369888"/>
          </a:xfrm>
          <a:prstGeom prst="rect">
            <a:avLst/>
          </a:prstGeom>
          <a:solidFill>
            <a:sysClr val="window" lastClr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</a:rPr>
              <a:t>20140622 NRL msg_DEBRA</a:t>
            </a:r>
          </a:p>
        </p:txBody>
      </p:sp>
      <p:sp>
        <p:nvSpPr>
          <p:cNvPr id="13" name="Text Box 19"/>
          <p:cNvSpPr txBox="1">
            <a:spLocks noChangeArrowheads="1"/>
          </p:cNvSpPr>
          <p:nvPr/>
        </p:nvSpPr>
        <p:spPr bwMode="auto">
          <a:xfrm>
            <a:off x="523875" y="4019451"/>
            <a:ext cx="2295525" cy="366713"/>
          </a:xfrm>
          <a:prstGeom prst="rect">
            <a:avLst/>
          </a:prstGeom>
          <a:solidFill>
            <a:sysClr val="window" lastClr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</a:rPr>
              <a:t>20030820 NRL DEP</a:t>
            </a:r>
          </a:p>
        </p:txBody>
      </p:sp>
      <p:sp>
        <p:nvSpPr>
          <p:cNvPr id="14" name="Text Box 20"/>
          <p:cNvSpPr txBox="1">
            <a:spLocks noChangeArrowheads="1"/>
          </p:cNvSpPr>
          <p:nvPr/>
        </p:nvSpPr>
        <p:spPr bwMode="auto">
          <a:xfrm>
            <a:off x="533400" y="1230214"/>
            <a:ext cx="5334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prstClr val="white"/>
                </a:solidFill>
                <a:latin typeface="Arial" pitchFamily="34" charset="0"/>
              </a:rPr>
              <a:t>Iran</a:t>
            </a:r>
          </a:p>
        </p:txBody>
      </p:sp>
      <p:sp>
        <p:nvSpPr>
          <p:cNvPr id="15" name="Text Box 21"/>
          <p:cNvSpPr txBox="1">
            <a:spLocks noChangeArrowheads="1"/>
          </p:cNvSpPr>
          <p:nvPr/>
        </p:nvSpPr>
        <p:spPr bwMode="auto">
          <a:xfrm>
            <a:off x="2971800" y="3638451"/>
            <a:ext cx="8382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prstClr val="white"/>
                </a:solidFill>
                <a:latin typeface="Arial" pitchFamily="34" charset="0"/>
              </a:rPr>
              <a:t>Pakistan</a:t>
            </a:r>
          </a:p>
        </p:txBody>
      </p:sp>
      <p:pic>
        <p:nvPicPr>
          <p:cNvPr id="16" name="Picture 22" descr="2003082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123851"/>
            <a:ext cx="3429000" cy="333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Oval 23"/>
          <p:cNvSpPr>
            <a:spLocks noChangeArrowheads="1"/>
          </p:cNvSpPr>
          <p:nvPr/>
        </p:nvSpPr>
        <p:spPr bwMode="auto">
          <a:xfrm>
            <a:off x="876300" y="2543076"/>
            <a:ext cx="609600" cy="962025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18" name="Text Box 24"/>
          <p:cNvSpPr txBox="1">
            <a:spLocks noChangeArrowheads="1"/>
          </p:cNvSpPr>
          <p:nvPr/>
        </p:nvSpPr>
        <p:spPr bwMode="auto">
          <a:xfrm>
            <a:off x="523875" y="4019451"/>
            <a:ext cx="3133725" cy="369332"/>
          </a:xfrm>
          <a:prstGeom prst="rect">
            <a:avLst/>
          </a:prstGeom>
          <a:solidFill>
            <a:sysClr val="window" lastClr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</a:rPr>
              <a:t>20030820 </a:t>
            </a:r>
            <a:r>
              <a:rPr lang="en-US" altLang="en-US" sz="1800" kern="0" dirty="0" smtClean="0">
                <a:solidFill>
                  <a:prstClr val="black"/>
                </a:solidFill>
                <a:latin typeface="Arial" pitchFamily="34" charset="0"/>
              </a:rPr>
              <a:t>MODIS true color</a:t>
            </a:r>
            <a:endParaRPr kumimoji="0" lang="en-US" alt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</a:endParaRPr>
          </a:p>
        </p:txBody>
      </p:sp>
      <p:sp>
        <p:nvSpPr>
          <p:cNvPr id="19" name="Text Box 25"/>
          <p:cNvSpPr txBox="1">
            <a:spLocks noChangeArrowheads="1"/>
          </p:cNvSpPr>
          <p:nvPr/>
        </p:nvSpPr>
        <p:spPr bwMode="auto">
          <a:xfrm>
            <a:off x="533400" y="1230214"/>
            <a:ext cx="5334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prstClr val="white"/>
                </a:solidFill>
                <a:latin typeface="Arial" pitchFamily="34" charset="0"/>
              </a:rPr>
              <a:t>Iran</a:t>
            </a:r>
          </a:p>
        </p:txBody>
      </p:sp>
      <p:sp>
        <p:nvSpPr>
          <p:cNvPr id="20" name="Text Box 26"/>
          <p:cNvSpPr txBox="1">
            <a:spLocks noChangeArrowheads="1"/>
          </p:cNvSpPr>
          <p:nvPr/>
        </p:nvSpPr>
        <p:spPr bwMode="auto">
          <a:xfrm>
            <a:off x="2971800" y="3638451"/>
            <a:ext cx="8382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prstClr val="white"/>
                </a:solidFill>
                <a:latin typeface="Arial" pitchFamily="34" charset="0"/>
              </a:rPr>
              <a:t>Pakistan</a:t>
            </a:r>
          </a:p>
        </p:txBody>
      </p:sp>
      <p:sp>
        <p:nvSpPr>
          <p:cNvPr id="21" name="AutoShape 27"/>
          <p:cNvSpPr>
            <a:spLocks noChangeArrowheads="1"/>
          </p:cNvSpPr>
          <p:nvPr/>
        </p:nvSpPr>
        <p:spPr bwMode="auto">
          <a:xfrm rot="8778596">
            <a:off x="1743075" y="1342926"/>
            <a:ext cx="660400" cy="104775"/>
          </a:xfrm>
          <a:prstGeom prst="rightArrow">
            <a:avLst>
              <a:gd name="adj1" fmla="val 50000"/>
              <a:gd name="adj2" fmla="val 157576"/>
            </a:avLst>
          </a:prstGeom>
          <a:solidFill>
            <a:srgbClr val="FF00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22" name="AutoShape 28"/>
          <p:cNvSpPr>
            <a:spLocks noChangeArrowheads="1"/>
          </p:cNvSpPr>
          <p:nvPr/>
        </p:nvSpPr>
        <p:spPr bwMode="auto">
          <a:xfrm rot="9119388">
            <a:off x="7367588" y="2749451"/>
            <a:ext cx="660400" cy="104775"/>
          </a:xfrm>
          <a:prstGeom prst="rightArrow">
            <a:avLst>
              <a:gd name="adj1" fmla="val 50000"/>
              <a:gd name="adj2" fmla="val 157576"/>
            </a:avLst>
          </a:prstGeom>
          <a:solidFill>
            <a:srgbClr val="FF00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23" name="Text Box 26"/>
          <p:cNvSpPr txBox="1">
            <a:spLocks noChangeArrowheads="1"/>
          </p:cNvSpPr>
          <p:nvPr/>
        </p:nvSpPr>
        <p:spPr bwMode="auto">
          <a:xfrm>
            <a:off x="6248400" y="3486051"/>
            <a:ext cx="8382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prstClr val="white"/>
                </a:solidFill>
                <a:latin typeface="Arial" pitchFamily="34" charset="0"/>
              </a:rPr>
              <a:t>Nigeria</a:t>
            </a:r>
          </a:p>
        </p:txBody>
      </p:sp>
      <p:sp>
        <p:nvSpPr>
          <p:cNvPr id="24" name="Text Box 26"/>
          <p:cNvSpPr txBox="1">
            <a:spLocks noChangeArrowheads="1"/>
          </p:cNvSpPr>
          <p:nvPr/>
        </p:nvSpPr>
        <p:spPr bwMode="auto">
          <a:xfrm>
            <a:off x="7058025" y="2525614"/>
            <a:ext cx="838200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prstClr val="white"/>
                </a:solidFill>
                <a:latin typeface="Arial" pitchFamily="34" charset="0"/>
              </a:rPr>
              <a:t>Chad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6200" y="4876800"/>
            <a:ext cx="47625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prstClr val="black"/>
                </a:solidFill>
              </a:rPr>
              <a:t>Used 14 </a:t>
            </a:r>
            <a:r>
              <a:rPr lang="en-US" sz="1600" dirty="0" err="1" smtClean="0">
                <a:solidFill>
                  <a:prstClr val="black"/>
                </a:solidFill>
              </a:rPr>
              <a:t>yrs</a:t>
            </a:r>
            <a:r>
              <a:rPr lang="en-US" sz="1600" dirty="0" smtClean="0">
                <a:solidFill>
                  <a:prstClr val="black"/>
                </a:solidFill>
              </a:rPr>
              <a:t> of NRL Dust Enhancement Product (DEP) imagery (250m - 1km)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prstClr val="black"/>
                </a:solidFill>
              </a:rPr>
              <a:t>+ 5 years of NRL DEBRA </a:t>
            </a:r>
            <a:r>
              <a:rPr lang="en-US" sz="1600" dirty="0" err="1" smtClean="0">
                <a:solidFill>
                  <a:prstClr val="black"/>
                </a:solidFill>
              </a:rPr>
              <a:t>Meteosat</a:t>
            </a:r>
            <a:r>
              <a:rPr lang="en-US" sz="1600" dirty="0" smtClean="0">
                <a:solidFill>
                  <a:prstClr val="black"/>
                </a:solidFill>
              </a:rPr>
              <a:t> RGB product (higher temporal res. 15 min)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 smtClean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prstClr val="black"/>
                </a:solidFill>
              </a:rPr>
              <a:t>Dust source area entered into database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prstClr val="black"/>
                </a:solidFill>
              </a:rPr>
              <a:t>(cursor location tool = 1km precision)</a:t>
            </a:r>
          </a:p>
        </p:txBody>
      </p:sp>
      <p:sp>
        <p:nvSpPr>
          <p:cNvPr id="26" name="Text Box 24"/>
          <p:cNvSpPr txBox="1">
            <a:spLocks noChangeArrowheads="1"/>
          </p:cNvSpPr>
          <p:nvPr/>
        </p:nvSpPr>
        <p:spPr bwMode="auto">
          <a:xfrm>
            <a:off x="533400" y="4050268"/>
            <a:ext cx="3124200" cy="369332"/>
          </a:xfrm>
          <a:prstGeom prst="rect">
            <a:avLst/>
          </a:prstGeom>
          <a:solidFill>
            <a:sysClr val="window" lastClr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</a:rPr>
              <a:t>20030820 </a:t>
            </a:r>
            <a:r>
              <a:rPr lang="en-US" altLang="en-US" sz="1800" kern="0" dirty="0" smtClean="0">
                <a:solidFill>
                  <a:prstClr val="black"/>
                </a:solidFill>
                <a:latin typeface="Arial" pitchFamily="34" charset="0"/>
              </a:rPr>
              <a:t>NRL DEP</a:t>
            </a:r>
            <a:endParaRPr kumimoji="0" lang="en-US" alt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341890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/>
      <p:bldP spid="20" grpId="0"/>
      <p:bldP spid="21" grpId="0" animBg="1"/>
      <p:bldP spid="22" grpId="0" animBg="1"/>
      <p:bldP spid="23" grpId="0"/>
      <p:bldP spid="24" grpId="0"/>
      <p:bldP spid="2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1295400" y="76200"/>
            <a:ext cx="62484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z="2400" b="1" dirty="0" smtClean="0">
                <a:solidFill>
                  <a:schemeClr val="bg1"/>
                </a:solidFill>
              </a:rPr>
              <a:t>Regional Dust Source Database</a:t>
            </a:r>
            <a:br>
              <a:rPr lang="en-US" altLang="en-US" sz="2400" b="1" dirty="0" smtClean="0">
                <a:solidFill>
                  <a:schemeClr val="bg1"/>
                </a:solidFill>
              </a:rPr>
            </a:br>
            <a:r>
              <a:rPr lang="en-US" altLang="en-US" sz="2400" b="1" dirty="0" smtClean="0">
                <a:solidFill>
                  <a:schemeClr val="bg1"/>
                </a:solidFill>
              </a:rPr>
              <a:t>High-resolution </a:t>
            </a:r>
            <a:endParaRPr lang="en-US" altLang="en-US" sz="2400" b="1" dirty="0">
              <a:solidFill>
                <a:schemeClr val="bg1"/>
              </a:solidFill>
            </a:endParaRPr>
          </a:p>
        </p:txBody>
      </p:sp>
      <p:pic>
        <p:nvPicPr>
          <p:cNvPr id="6" name="Picture 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9" t="3571" r="7794" b="4788"/>
          <a:stretch>
            <a:fillRect/>
          </a:stretch>
        </p:blipFill>
        <p:spPr bwMode="auto">
          <a:xfrm>
            <a:off x="4549775" y="3105150"/>
            <a:ext cx="4570413" cy="3514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5988050" y="2724150"/>
            <a:ext cx="1905000" cy="366713"/>
          </a:xfrm>
          <a:prstGeom prst="rect">
            <a:avLst/>
          </a:prstGeom>
          <a:solidFill>
            <a:sysClr val="window" lastClr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</a:rPr>
              <a:t>SW Asia DSD</a:t>
            </a:r>
          </a:p>
        </p:txBody>
      </p:sp>
      <p:sp>
        <p:nvSpPr>
          <p:cNvPr id="8" name="Text Box 12"/>
          <p:cNvSpPr txBox="1">
            <a:spLocks noChangeArrowheads="1"/>
          </p:cNvSpPr>
          <p:nvPr/>
        </p:nvSpPr>
        <p:spPr bwMode="auto">
          <a:xfrm>
            <a:off x="5149850" y="5162550"/>
            <a:ext cx="990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b="1" dirty="0">
                <a:solidFill>
                  <a:prstClr val="black"/>
                </a:solidFill>
                <a:latin typeface="Arial" pitchFamily="34" charset="0"/>
              </a:rPr>
              <a:t>Saudi Arabia</a:t>
            </a: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87312" y="1487269"/>
            <a:ext cx="8904288" cy="646331"/>
          </a:xfrm>
          <a:prstGeom prst="rect">
            <a:avLst/>
          </a:prstGeom>
          <a:solidFill>
            <a:sysClr val="window" lastClr="FFFFFF"/>
          </a:solidFill>
          <a:ln w="28575">
            <a:solidFill>
              <a:sysClr val="windowText" lastClr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85750" indent="-28575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</a:rPr>
              <a:t>Solid red shapes identify dust source areas located using DEP and </a:t>
            </a:r>
            <a:r>
              <a:rPr kumimoji="0" lang="en-US" alt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</a:rPr>
              <a:t>msg_DEBRA</a:t>
            </a:r>
            <a:endParaRPr kumimoji="0" lang="en-US" alt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</a:endParaRP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</a:rPr>
              <a:t>DSD used in </a:t>
            </a:r>
            <a:r>
              <a:rPr kumimoji="0" lang="en-US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</a:rPr>
              <a:t>COAMPS (1 km sources gridded</a:t>
            </a:r>
            <a:r>
              <a:rPr kumimoji="0" lang="en-US" altLang="en-US" sz="1800" b="0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</a:rPr>
              <a:t> to 6, 9, 18, 27, 54, 81 km resolution)</a:t>
            </a:r>
            <a:endParaRPr kumimoji="0" lang="en-US" alt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</a:endParaRPr>
          </a:p>
        </p:txBody>
      </p:sp>
      <p:pic>
        <p:nvPicPr>
          <p:cNvPr id="1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12" y="3098800"/>
            <a:ext cx="4408488" cy="351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1395412" y="2728913"/>
            <a:ext cx="2286000" cy="369887"/>
          </a:xfrm>
          <a:prstGeom prst="rect">
            <a:avLst/>
          </a:prstGeom>
          <a:solidFill>
            <a:sysClr val="window" lastClr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</a:rPr>
              <a:t>North Africa DSD</a:t>
            </a:r>
          </a:p>
        </p:txBody>
      </p:sp>
    </p:spTree>
    <p:extLst>
      <p:ext uri="{BB962C8B-B14F-4D97-AF65-F5344CB8AC3E}">
        <p14:creationId xmlns:p14="http://schemas.microsoft.com/office/powerpoint/2010/main" val="35508509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838200"/>
            <a:ext cx="8305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000" b="1" dirty="0" smtClean="0">
                <a:solidFill>
                  <a:srgbClr val="CB0101"/>
                </a:solidFill>
                <a:latin typeface="Arial" charset="0"/>
              </a:rPr>
              <a:t>African Dust and Smoke Events</a:t>
            </a:r>
            <a:endParaRPr lang="en-US" sz="2000" b="1" dirty="0">
              <a:solidFill>
                <a:srgbClr val="CB0101"/>
              </a:solidFill>
              <a:latin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62000" y="1143000"/>
            <a:ext cx="784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b="1" dirty="0" smtClean="0">
                <a:solidFill>
                  <a:srgbClr val="CB0101"/>
                </a:solidFill>
                <a:latin typeface="Arial" charset="0"/>
              </a:rPr>
              <a:t>15-km COAMPS 12h forecasts of Mass Load (mg/m**2)</a:t>
            </a:r>
            <a:endParaRPr lang="en-US" b="1" dirty="0">
              <a:solidFill>
                <a:srgbClr val="CB0101"/>
              </a:solidFill>
              <a:latin typeface="Arial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83" y="1828800"/>
            <a:ext cx="5532752" cy="413333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63" y="1828800"/>
            <a:ext cx="5518737" cy="409847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7200" y="5638967"/>
            <a:ext cx="32766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CB0101"/>
                </a:solidFill>
                <a:latin typeface="Arial" charset="0"/>
              </a:rPr>
              <a:t>Wind-driven dust plumes</a:t>
            </a:r>
            <a:endParaRPr lang="en-US" b="1" dirty="0">
              <a:solidFill>
                <a:srgbClr val="CB0101"/>
              </a:solidFill>
              <a:latin typeface="Arial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344" y="3467099"/>
            <a:ext cx="6139876" cy="30099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873"/>
          <a:stretch/>
        </p:blipFill>
        <p:spPr>
          <a:xfrm>
            <a:off x="4022785" y="3467100"/>
            <a:ext cx="5045015" cy="30099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 bwMode="auto">
          <a:xfrm>
            <a:off x="6663904" y="3302478"/>
            <a:ext cx="762000" cy="3048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6663904" y="6285298"/>
            <a:ext cx="762000" cy="3048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2362200" y="1633270"/>
            <a:ext cx="762000" cy="3048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495800" y="6030516"/>
            <a:ext cx="4343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CB0101"/>
                </a:solidFill>
                <a:latin typeface="Arial" charset="0"/>
              </a:rPr>
              <a:t>Smoke injected from FLAMBE fires</a:t>
            </a:r>
            <a:endParaRPr lang="en-US" b="1" dirty="0">
              <a:solidFill>
                <a:srgbClr val="CB0101"/>
              </a:solidFill>
              <a:latin typeface="Arial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Aerosol forecasting with COAMPS</a:t>
            </a:r>
            <a:endParaRPr lang="en-US" dirty="0"/>
          </a:p>
        </p:txBody>
      </p:sp>
      <p:sp>
        <p:nvSpPr>
          <p:cNvPr id="17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D009D9-F126-4A58-9B09-317045A419F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09600" y="1447800"/>
            <a:ext cx="784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b="1" dirty="0" smtClean="0">
                <a:solidFill>
                  <a:srgbClr val="CB0101"/>
                </a:solidFill>
                <a:latin typeface="Arial" charset="0"/>
              </a:rPr>
              <a:t>March 2-7, 2013 Case Study</a:t>
            </a:r>
            <a:endParaRPr lang="en-US" b="1" dirty="0">
              <a:solidFill>
                <a:srgbClr val="CB010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1436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22449" y="76200"/>
            <a:ext cx="8229600" cy="1143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dirty="0" smtClean="0">
                <a:solidFill>
                  <a:srgbClr val="0000FF"/>
                </a:solidFill>
              </a:rPr>
              <a:t>COAMPS verification </a:t>
            </a:r>
            <a:br>
              <a:rPr lang="en-US" dirty="0" smtClean="0">
                <a:solidFill>
                  <a:srgbClr val="0000FF"/>
                </a:solidFill>
              </a:rPr>
            </a:br>
            <a:r>
              <a:rPr lang="en-US" dirty="0" smtClean="0">
                <a:solidFill>
                  <a:srgbClr val="0000FF"/>
                </a:solidFill>
              </a:rPr>
              <a:t>of visibility</a:t>
            </a:r>
            <a:endParaRPr lang="en-US" sz="1200" dirty="0" smtClean="0">
              <a:solidFill>
                <a:srgbClr val="0000FF"/>
              </a:solidFill>
            </a:endParaRPr>
          </a:p>
        </p:txBody>
      </p:sp>
      <p:pic>
        <p:nvPicPr>
          <p:cNvPr id="8" name="Picture 2" descr="dust event 01 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92" r="35172" b="1"/>
          <a:stretch/>
        </p:blipFill>
        <p:spPr bwMode="auto">
          <a:xfrm>
            <a:off x="146991" y="1915000"/>
            <a:ext cx="5415609" cy="2944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7" t="66536" r="46675" b="1465"/>
          <a:stretch/>
        </p:blipFill>
        <p:spPr>
          <a:xfrm>
            <a:off x="5948853" y="1888083"/>
            <a:ext cx="3100443" cy="257136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5" name="TextBox 14"/>
          <p:cNvSpPr txBox="1"/>
          <p:nvPr/>
        </p:nvSpPr>
        <p:spPr>
          <a:xfrm>
            <a:off x="146991" y="1295400"/>
            <a:ext cx="89668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DEBRA_msg</a:t>
            </a:r>
            <a:r>
              <a:rPr lang="en-US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                                Surface Observations              Output From Verification Package</a:t>
            </a:r>
            <a:endParaRPr lang="en-US" b="1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6" name="Text Box 27"/>
          <p:cNvSpPr txBox="1">
            <a:spLocks noChangeArrowheads="1"/>
          </p:cNvSpPr>
          <p:nvPr/>
        </p:nvSpPr>
        <p:spPr bwMode="auto">
          <a:xfrm>
            <a:off x="76864" y="5092005"/>
            <a:ext cx="8902304" cy="138499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>
            <a:lvl1pPr marL="287338" indent="-287338">
              <a:defRPr sz="2000"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000"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000"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000"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000"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Dust storm is defined as vis &lt; 3.5 km </a:t>
            </a:r>
          </a:p>
          <a:p>
            <a: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Compare calculated COAMPS visibility with observed weather station visibility </a:t>
            </a:r>
          </a:p>
          <a:p>
            <a: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Approach enables calculation of statistics (DS, false alarm rate, total model skill)</a:t>
            </a:r>
            <a:endParaRPr lang="en-US" altLang="en-US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Goal is to improve Navy </a:t>
            </a:r>
            <a:r>
              <a:rPr lang="en-US" altLang="en-US" b="1" dirty="0">
                <a:solidFill>
                  <a:srgbClr val="000000"/>
                </a:solidFill>
                <a:latin typeface="Calibri" panose="020F0502020204030204" pitchFamily="34" charset="0"/>
              </a:rPr>
              <a:t>operational capability with a new generation of cloud and aerosol </a:t>
            </a:r>
            <a:r>
              <a:rPr lang="en-US" altLang="en-US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products </a:t>
            </a:r>
            <a:endParaRPr lang="en-US" altLang="en-US" b="1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52400" y="1535668"/>
            <a:ext cx="89668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March 5, 2013 		  March 5, 2013</a:t>
            </a:r>
            <a:endParaRPr lang="en-US" b="1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2602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22449" y="76200"/>
            <a:ext cx="8229600" cy="1143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dirty="0" smtClean="0">
                <a:solidFill>
                  <a:srgbClr val="0000FF"/>
                </a:solidFill>
              </a:rPr>
              <a:t>COAMPS verification of AOD</a:t>
            </a:r>
            <a:br>
              <a:rPr lang="en-US" dirty="0" smtClean="0">
                <a:solidFill>
                  <a:srgbClr val="0000FF"/>
                </a:solidFill>
              </a:rPr>
            </a:br>
            <a:r>
              <a:rPr lang="en-US" dirty="0" smtClean="0">
                <a:solidFill>
                  <a:srgbClr val="0000FF"/>
                </a:solidFill>
              </a:rPr>
              <a:t>Sahara summer case study</a:t>
            </a:r>
            <a:br>
              <a:rPr lang="en-US" dirty="0" smtClean="0">
                <a:solidFill>
                  <a:srgbClr val="0000FF"/>
                </a:solidFill>
              </a:rPr>
            </a:br>
            <a:r>
              <a:rPr lang="en-US" dirty="0" smtClean="0">
                <a:solidFill>
                  <a:srgbClr val="0000FF"/>
                </a:solidFill>
              </a:rPr>
              <a:t>May 30- June25, 2014</a:t>
            </a:r>
            <a:endParaRPr lang="en-US" sz="1200" dirty="0" smtClean="0">
              <a:solidFill>
                <a:srgbClr val="0000FF"/>
              </a:solidFill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5237800" y="4298053"/>
            <a:ext cx="3235504" cy="2108205"/>
            <a:chOff x="7107265" y="2429385"/>
            <a:chExt cx="1978321" cy="1381890"/>
          </a:xfrm>
        </p:grpSpPr>
        <p:grpSp>
          <p:nvGrpSpPr>
            <p:cNvPr id="17" name="Group 16"/>
            <p:cNvGrpSpPr/>
            <p:nvPr/>
          </p:nvGrpSpPr>
          <p:grpSpPr>
            <a:xfrm>
              <a:off x="7107265" y="2429385"/>
              <a:ext cx="1915653" cy="1381890"/>
              <a:chOff x="7048745" y="1990485"/>
              <a:chExt cx="1915653" cy="1381890"/>
            </a:xfrm>
          </p:grpSpPr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41" t="4480" r="14082" b="9578"/>
              <a:stretch/>
            </p:blipFill>
            <p:spPr>
              <a:xfrm>
                <a:off x="7048745" y="1990485"/>
                <a:ext cx="1915653" cy="1381890"/>
              </a:xfrm>
              <a:prstGeom prst="rect">
                <a:avLst/>
              </a:prstGeom>
            </p:spPr>
          </p:pic>
          <p:sp>
            <p:nvSpPr>
              <p:cNvPr id="21" name="5-Point Star 20"/>
              <p:cNvSpPr/>
              <p:nvPr/>
            </p:nvSpPr>
            <p:spPr>
              <a:xfrm>
                <a:off x="7979021" y="2853959"/>
                <a:ext cx="138738" cy="146207"/>
              </a:xfrm>
              <a:prstGeom prst="star5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18" name="TextBox 17"/>
            <p:cNvSpPr txBox="1"/>
            <p:nvPr/>
          </p:nvSpPr>
          <p:spPr>
            <a:xfrm>
              <a:off x="8046519" y="3157477"/>
              <a:ext cx="103906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000" b="1" dirty="0" smtClean="0">
                  <a:solidFill>
                    <a:srgbClr val="000000"/>
                  </a:solidFill>
                </a:rPr>
                <a:t>Zinder Airport</a:t>
              </a:r>
              <a:endParaRPr lang="en-US" sz="1000" b="1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50532" y="1801706"/>
            <a:ext cx="9114734" cy="2238676"/>
            <a:chOff x="29266" y="4396158"/>
            <a:chExt cx="9114734" cy="2238676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34" t="16164" r="2465" b="58514"/>
            <a:stretch/>
          </p:blipFill>
          <p:spPr>
            <a:xfrm>
              <a:off x="4667101" y="5098693"/>
              <a:ext cx="4476899" cy="1536141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65" t="16309" r="1884" b="58514"/>
            <a:stretch/>
          </p:blipFill>
          <p:spPr>
            <a:xfrm>
              <a:off x="29266" y="5082786"/>
              <a:ext cx="4491278" cy="1521845"/>
            </a:xfrm>
            <a:prstGeom prst="rect">
              <a:avLst/>
            </a:prstGeom>
            <a:ln>
              <a:noFill/>
            </a:ln>
          </p:spPr>
        </p:pic>
        <p:sp>
          <p:nvSpPr>
            <p:cNvPr id="25" name="TextBox 24"/>
            <p:cNvSpPr txBox="1"/>
            <p:nvPr/>
          </p:nvSpPr>
          <p:spPr>
            <a:xfrm>
              <a:off x="4886556" y="4410923"/>
              <a:ext cx="1295400" cy="461665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 smtClean="0">
                  <a:solidFill>
                    <a:srgbClr val="000000"/>
                  </a:solidFill>
                </a:rPr>
                <a:t>TOMS</a:t>
              </a:r>
              <a:endParaRPr lang="en-US" sz="2400" dirty="0">
                <a:solidFill>
                  <a:srgbClr val="000000"/>
                </a:solidFill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56927" y="4396158"/>
              <a:ext cx="1295400" cy="461665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 smtClean="0">
                  <a:solidFill>
                    <a:srgbClr val="000000"/>
                  </a:solidFill>
                </a:rPr>
                <a:t>DSD</a:t>
              </a:r>
              <a:endParaRPr lang="en-US" sz="2400" dirty="0">
                <a:solidFill>
                  <a:srgbClr val="000000"/>
                </a:solidFill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431602" y="4864613"/>
              <a:ext cx="31086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>
                  <a:solidFill>
                    <a:srgbClr val="000000"/>
                  </a:solidFill>
                </a:rPr>
                <a:t>Z</a:t>
              </a:r>
              <a:r>
                <a:rPr lang="en-US" dirty="0" smtClean="0">
                  <a:solidFill>
                    <a:srgbClr val="000000"/>
                  </a:solidFill>
                </a:rPr>
                <a:t>inder Airport 13.78N, 8.99E</a:t>
              </a: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5048226" y="4867135"/>
              <a:ext cx="31086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>
                  <a:solidFill>
                    <a:srgbClr val="000000"/>
                  </a:solidFill>
                </a:rPr>
                <a:t>Z</a:t>
              </a:r>
              <a:r>
                <a:rPr lang="en-US" dirty="0" smtClean="0">
                  <a:solidFill>
                    <a:srgbClr val="000000"/>
                  </a:solidFill>
                </a:rPr>
                <a:t>inder Airport 13.78N, 8.99E</a:t>
              </a:r>
              <a:endParaRPr lang="en-US" dirty="0">
                <a:solidFill>
                  <a:srgbClr val="000000"/>
                </a:solidFill>
              </a:endParaRPr>
            </a:p>
          </p:txBody>
        </p:sp>
        <p:grpSp>
          <p:nvGrpSpPr>
            <p:cNvPr id="33" name="Group 32"/>
            <p:cNvGrpSpPr/>
            <p:nvPr/>
          </p:nvGrpSpPr>
          <p:grpSpPr>
            <a:xfrm>
              <a:off x="204381" y="4959678"/>
              <a:ext cx="4843845" cy="241340"/>
              <a:chOff x="204381" y="4828008"/>
              <a:chExt cx="4843845" cy="241340"/>
            </a:xfrm>
            <a:solidFill>
              <a:schemeClr val="bg1"/>
            </a:solidFill>
          </p:grpSpPr>
          <p:sp>
            <p:nvSpPr>
              <p:cNvPr id="38" name="Rectangle 37"/>
              <p:cNvSpPr/>
              <p:nvPr/>
            </p:nvSpPr>
            <p:spPr>
              <a:xfrm>
                <a:off x="4810575" y="4828008"/>
                <a:ext cx="237651" cy="241340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9" name="Rectangle 38"/>
              <p:cNvSpPr/>
              <p:nvPr/>
            </p:nvSpPr>
            <p:spPr>
              <a:xfrm>
                <a:off x="204381" y="4828008"/>
                <a:ext cx="237651" cy="226734"/>
              </a:xfrm>
              <a:prstGeom prst="rect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34" name="TextBox 33"/>
            <p:cNvSpPr txBox="1"/>
            <p:nvPr/>
          </p:nvSpPr>
          <p:spPr>
            <a:xfrm>
              <a:off x="570568" y="5365360"/>
              <a:ext cx="691215" cy="215444"/>
            </a:xfrm>
            <a:prstGeom prst="rect">
              <a:avLst/>
            </a:prstGeom>
            <a:solidFill>
              <a:sysClr val="window" lastClr="FFFFFF"/>
            </a:solidFill>
            <a:ln>
              <a:noFill/>
            </a:ln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sz="800" b="1" kern="0" dirty="0" smtClean="0">
                  <a:solidFill>
                    <a:prstClr val="white">
                      <a:lumMod val="65000"/>
                    </a:prstClr>
                  </a:solidFill>
                  <a:latin typeface="Calibri"/>
                </a:rPr>
                <a:t>COAMPS </a:t>
              </a:r>
              <a:r>
                <a:rPr lang="el-GR" sz="800" b="1" i="1" kern="0" dirty="0" smtClean="0">
                  <a:solidFill>
                    <a:prstClr val="white">
                      <a:lumMod val="65000"/>
                    </a:prstClr>
                  </a:solidFill>
                  <a:latin typeface="Calibri"/>
                </a:rPr>
                <a:t>τ</a:t>
              </a:r>
              <a:r>
                <a:rPr lang="en-US" sz="800" b="1" kern="0" baseline="-25000" dirty="0" smtClean="0">
                  <a:solidFill>
                    <a:prstClr val="white">
                      <a:lumMod val="65000"/>
                    </a:prstClr>
                  </a:solidFill>
                  <a:latin typeface="Calibri"/>
                </a:rPr>
                <a:t>all</a:t>
              </a:r>
            </a:p>
          </p:txBody>
        </p:sp>
        <p:sp>
          <p:nvSpPr>
            <p:cNvPr id="35" name="Diamond 34"/>
            <p:cNvSpPr/>
            <p:nvPr/>
          </p:nvSpPr>
          <p:spPr>
            <a:xfrm>
              <a:off x="592908" y="5446209"/>
              <a:ext cx="45719" cy="59531"/>
            </a:xfrm>
            <a:prstGeom prst="diamond">
              <a:avLst/>
            </a:prstGeom>
            <a:solidFill>
              <a:sysClr val="window" lastClr="FFFFFF">
                <a:lumMod val="65000"/>
              </a:sysClr>
            </a:solidFill>
            <a:ln w="25400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>
                    <a:lumMod val="65000"/>
                  </a:prstClr>
                </a:solidFill>
                <a:latin typeface="Calibri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5195963" y="5390703"/>
              <a:ext cx="691215" cy="215444"/>
            </a:xfrm>
            <a:prstGeom prst="rect">
              <a:avLst/>
            </a:prstGeom>
            <a:solidFill>
              <a:sysClr val="window" lastClr="FFFFFF"/>
            </a:solidFill>
            <a:ln>
              <a:noFill/>
            </a:ln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sz="800" b="1" kern="0" dirty="0" smtClean="0">
                  <a:solidFill>
                    <a:prstClr val="white">
                      <a:lumMod val="65000"/>
                    </a:prstClr>
                  </a:solidFill>
                  <a:latin typeface="Calibri"/>
                </a:rPr>
                <a:t>COAMPS </a:t>
              </a:r>
              <a:r>
                <a:rPr lang="el-GR" sz="800" b="1" i="1" kern="0" dirty="0" smtClean="0">
                  <a:solidFill>
                    <a:prstClr val="white">
                      <a:lumMod val="65000"/>
                    </a:prstClr>
                  </a:solidFill>
                  <a:latin typeface="Calibri"/>
                </a:rPr>
                <a:t>τ</a:t>
              </a:r>
              <a:r>
                <a:rPr lang="en-US" sz="800" b="1" kern="0" baseline="-25000" dirty="0" smtClean="0">
                  <a:solidFill>
                    <a:prstClr val="white">
                      <a:lumMod val="65000"/>
                    </a:prstClr>
                  </a:solidFill>
                  <a:latin typeface="Calibri"/>
                </a:rPr>
                <a:t>all</a:t>
              </a:r>
            </a:p>
          </p:txBody>
        </p:sp>
        <p:sp>
          <p:nvSpPr>
            <p:cNvPr id="37" name="Diamond 36"/>
            <p:cNvSpPr/>
            <p:nvPr/>
          </p:nvSpPr>
          <p:spPr>
            <a:xfrm>
              <a:off x="5218303" y="5478867"/>
              <a:ext cx="45719" cy="59531"/>
            </a:xfrm>
            <a:prstGeom prst="diamond">
              <a:avLst/>
            </a:prstGeom>
            <a:solidFill>
              <a:sysClr val="window" lastClr="FFFFFF">
                <a:lumMod val="65000"/>
              </a:sysClr>
            </a:solidFill>
            <a:ln w="25400" cap="flat" cmpd="sng" algn="ctr">
              <a:solidFill>
                <a:sysClr val="window" lastClr="FFFFFF">
                  <a:lumMod val="6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smtClean="0">
                <a:solidFill>
                  <a:prstClr val="white">
                    <a:lumMod val="65000"/>
                  </a:prstClr>
                </a:solidFill>
                <a:latin typeface="Calibri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6107513" y="2429815"/>
            <a:ext cx="2479805" cy="1193654"/>
            <a:chOff x="6107513" y="2429815"/>
            <a:chExt cx="2479805" cy="1193654"/>
          </a:xfrm>
        </p:grpSpPr>
        <p:sp>
          <p:nvSpPr>
            <p:cNvPr id="40" name="Oval 39"/>
            <p:cNvSpPr/>
            <p:nvPr/>
          </p:nvSpPr>
          <p:spPr>
            <a:xfrm>
              <a:off x="6107513" y="2429815"/>
              <a:ext cx="1170431" cy="1193654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1" name="Oval 40"/>
            <p:cNvSpPr/>
            <p:nvPr/>
          </p:nvSpPr>
          <p:spPr>
            <a:xfrm>
              <a:off x="7380357" y="2445721"/>
              <a:ext cx="409652" cy="1177748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2" name="Oval 41"/>
            <p:cNvSpPr/>
            <p:nvPr/>
          </p:nvSpPr>
          <p:spPr>
            <a:xfrm>
              <a:off x="8058808" y="2444444"/>
              <a:ext cx="528510" cy="1179025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297042" y="4343400"/>
            <a:ext cx="4610780" cy="2431435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58737" lvl="1" indent="-285750"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n-US" sz="1600" dirty="0" smtClean="0"/>
              <a:t>TOMS operational one-degree dust database</a:t>
            </a:r>
          </a:p>
          <a:p>
            <a:pPr marL="58737" lvl="1" indent="-285750"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n-US" sz="1600" dirty="0" smtClean="0"/>
              <a:t>COAMPS calculated AOD is compared to observed AERONET AODs</a:t>
            </a:r>
          </a:p>
          <a:p>
            <a:pPr marL="58737" lvl="1" indent="-285750"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n-US" sz="1600" dirty="0" smtClean="0">
                <a:solidFill>
                  <a:srgbClr val="000000"/>
                </a:solidFill>
              </a:rPr>
              <a:t>TOMS </a:t>
            </a:r>
            <a:r>
              <a:rPr lang="en-US" sz="1600" dirty="0">
                <a:solidFill>
                  <a:srgbClr val="000000"/>
                </a:solidFill>
              </a:rPr>
              <a:t>over predicts </a:t>
            </a:r>
            <a:r>
              <a:rPr lang="en-US" sz="1600" dirty="0" smtClean="0">
                <a:solidFill>
                  <a:srgbClr val="000000"/>
                </a:solidFill>
              </a:rPr>
              <a:t>aerosol optical depth (AOD) </a:t>
            </a:r>
            <a:r>
              <a:rPr lang="en-US" sz="1600" dirty="0">
                <a:solidFill>
                  <a:srgbClr val="000000"/>
                </a:solidFill>
              </a:rPr>
              <a:t>by 2-4 </a:t>
            </a:r>
            <a:r>
              <a:rPr lang="en-US" sz="1600" dirty="0" smtClean="0">
                <a:solidFill>
                  <a:srgbClr val="000000"/>
                </a:solidFill>
              </a:rPr>
              <a:t>times</a:t>
            </a:r>
          </a:p>
          <a:p>
            <a:pPr marL="58737" lvl="1" indent="-285750"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n-US" sz="1600" dirty="0" smtClean="0">
                <a:solidFill>
                  <a:srgbClr val="000000"/>
                </a:solidFill>
              </a:rPr>
              <a:t>AOD prediction using the NRL DSD outperform the TOMS  DSD at 6 of 12 AERONET stations</a:t>
            </a:r>
          </a:p>
        </p:txBody>
      </p:sp>
      <p:sp>
        <p:nvSpPr>
          <p:cNvPr id="9" name="Rectangle 8"/>
          <p:cNvSpPr/>
          <p:nvPr/>
        </p:nvSpPr>
        <p:spPr>
          <a:xfrm>
            <a:off x="591834" y="2943946"/>
            <a:ext cx="345607" cy="1941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217229" y="2986352"/>
            <a:ext cx="345607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4234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3970" name="Text Box 2"/>
          <p:cNvSpPr txBox="1">
            <a:spLocks noChangeArrowheads="1"/>
          </p:cNvSpPr>
          <p:nvPr/>
        </p:nvSpPr>
        <p:spPr bwMode="auto">
          <a:xfrm>
            <a:off x="152400" y="1214021"/>
            <a:ext cx="8915400" cy="5262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 algn="l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914400" indent="-457200" algn="l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371600" indent="-457200" algn="l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828800" indent="-457200" algn="l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286000" indent="-457200" algn="l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indent="0"/>
            <a:r>
              <a:rPr lang="en-US" altLang="en-US" dirty="0" smtClean="0">
                <a:solidFill>
                  <a:schemeClr val="bg1"/>
                </a:solidFill>
                <a:cs typeface="Arial" pitchFamily="34" charset="0"/>
              </a:rPr>
              <a:t>NRL Monterey uses satellite data for 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dirty="0" smtClean="0">
                <a:solidFill>
                  <a:schemeClr val="bg1"/>
                </a:solidFill>
                <a:cs typeface="Arial" pitchFamily="34" charset="0"/>
              </a:rPr>
              <a:t>Data assimilation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chemeClr val="bg1"/>
                </a:solidFill>
                <a:cs typeface="Arial" pitchFamily="34" charset="0"/>
              </a:rPr>
              <a:t>Source </a:t>
            </a:r>
            <a:r>
              <a:rPr lang="en-US" altLang="en-US" dirty="0" smtClean="0">
                <a:solidFill>
                  <a:schemeClr val="bg1"/>
                </a:solidFill>
                <a:cs typeface="Arial" pitchFamily="34" charset="0"/>
              </a:rPr>
              <a:t>functions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dirty="0" smtClean="0">
                <a:solidFill>
                  <a:schemeClr val="bg1"/>
                </a:solidFill>
                <a:cs typeface="Arial" pitchFamily="34" charset="0"/>
              </a:rPr>
              <a:t>Model verification and improvement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en-US" dirty="0">
              <a:solidFill>
                <a:schemeClr val="bg1"/>
              </a:solidFill>
              <a:cs typeface="Arial" pitchFamily="34" charset="0"/>
            </a:endParaRPr>
          </a:p>
          <a:p>
            <a:pPr marL="0" indent="0"/>
            <a:r>
              <a:rPr lang="en-US" altLang="en-US" dirty="0" smtClean="0">
                <a:solidFill>
                  <a:schemeClr val="bg1"/>
                </a:solidFill>
                <a:cs typeface="Arial" pitchFamily="34" charset="0"/>
              </a:rPr>
              <a:t>The NRL algorithms built for MODIS have been or </a:t>
            </a:r>
          </a:p>
          <a:p>
            <a:pPr marL="0" indent="0"/>
            <a:r>
              <a:rPr lang="en-US" altLang="en-US" dirty="0" smtClean="0">
                <a:solidFill>
                  <a:schemeClr val="bg1"/>
                </a:solidFill>
                <a:cs typeface="Arial" pitchFamily="34" charset="0"/>
              </a:rPr>
              <a:t>are currently being tested for NPP-VIIRS </a:t>
            </a:r>
          </a:p>
          <a:p>
            <a:pPr marL="0" indent="0"/>
            <a:endParaRPr lang="en-US" altLang="en-US" dirty="0">
              <a:solidFill>
                <a:schemeClr val="bg1"/>
              </a:solidFill>
              <a:cs typeface="Arial" pitchFamily="34" charset="0"/>
            </a:endParaRPr>
          </a:p>
          <a:p>
            <a:pPr marL="0" indent="0"/>
            <a:r>
              <a:rPr lang="en-US" altLang="en-US" dirty="0" smtClean="0">
                <a:solidFill>
                  <a:schemeClr val="bg1"/>
                </a:solidFill>
                <a:cs typeface="Arial" pitchFamily="34" charset="0"/>
              </a:rPr>
              <a:t>We have successfully run NAAPS with MODIS+VIIRS DA </a:t>
            </a:r>
          </a:p>
          <a:p>
            <a:pPr marL="0" indent="0"/>
            <a:r>
              <a:rPr lang="en-US" altLang="en-US" dirty="0" smtClean="0">
                <a:solidFill>
                  <a:schemeClr val="bg1"/>
                </a:solidFill>
                <a:cs typeface="Arial" pitchFamily="34" charset="0"/>
              </a:rPr>
              <a:t>and have seen an improvement in modeled AODs</a:t>
            </a:r>
          </a:p>
          <a:p>
            <a:pPr marL="0" indent="0"/>
            <a:endParaRPr lang="en-US" altLang="en-US" dirty="0">
              <a:solidFill>
                <a:schemeClr val="bg1"/>
              </a:solidFill>
              <a:cs typeface="Arial" pitchFamily="34" charset="0"/>
            </a:endParaRPr>
          </a:p>
          <a:p>
            <a:pPr marL="0" indent="0"/>
            <a:r>
              <a:rPr lang="en-US" altLang="en-US" dirty="0" smtClean="0">
                <a:solidFill>
                  <a:schemeClr val="bg1"/>
                </a:solidFill>
                <a:cs typeface="Arial" pitchFamily="34" charset="0"/>
              </a:rPr>
              <a:t>Since the NPP-VIIRS algorithms work</a:t>
            </a:r>
          </a:p>
          <a:p>
            <a:pPr marL="0" indent="0"/>
            <a:r>
              <a:rPr lang="en-US" altLang="en-US" dirty="0" smtClean="0">
                <a:solidFill>
                  <a:schemeClr val="bg1"/>
                </a:solidFill>
                <a:cs typeface="Arial" pitchFamily="34" charset="0"/>
              </a:rPr>
              <a:t>the JPSS-VIIRS algorithms will also work</a:t>
            </a:r>
            <a:endParaRPr lang="en-US" altLang="en-US" dirty="0">
              <a:solidFill>
                <a:schemeClr val="bg1"/>
              </a:solidFill>
              <a:cs typeface="Arial" pitchFamily="34" charset="0"/>
            </a:endParaRPr>
          </a:p>
          <a:p>
            <a:pPr marL="0" indent="0"/>
            <a:endParaRPr lang="en-US" altLang="en-US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1363974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295400" y="228600"/>
            <a:ext cx="6248400" cy="457200"/>
          </a:xfrm>
          <a:solidFill>
            <a:srgbClr val="FFFFFF"/>
          </a:solidFill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z="2400" b="1" dirty="0" smtClean="0">
                <a:solidFill>
                  <a:schemeClr val="bg1"/>
                </a:solidFill>
              </a:rPr>
              <a:t>Summary</a:t>
            </a:r>
            <a:endParaRPr lang="en-US" alt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55459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ject 16" descr="npo00007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318"/>
          <a:stretch/>
        </p:blipFill>
        <p:spPr bwMode="auto">
          <a:xfrm>
            <a:off x="5975782" y="1958089"/>
            <a:ext cx="3142339" cy="1826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8775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1295400" y="76200"/>
            <a:ext cx="62484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z="2400" b="1" dirty="0" smtClean="0">
                <a:solidFill>
                  <a:schemeClr val="bg1"/>
                </a:solidFill>
              </a:rPr>
              <a:t>Navy Global Aerosol and Data Assimilation Systems</a:t>
            </a:r>
            <a:endParaRPr lang="en-US" altLang="en-US" sz="2400" b="1" dirty="0">
              <a:solidFill>
                <a:schemeClr val="bg1"/>
              </a:solidFill>
            </a:endParaRP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5867400" y="1295400"/>
            <a:ext cx="3220836" cy="683264"/>
          </a:xfrm>
          <a:prstGeom prst="rect">
            <a:avLst/>
          </a:prstGeom>
          <a:solidFill>
            <a:srgbClr val="FFFFFF">
              <a:alpha val="61176"/>
            </a:srgb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b="1" dirty="0" smtClean="0">
                <a:solidFill>
                  <a:srgbClr val="000000"/>
                </a:solidFill>
              </a:rPr>
              <a:t>Data assimilation </a:t>
            </a:r>
          </a:p>
          <a:p>
            <a:pPr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b="1" dirty="0" smtClean="0">
                <a:solidFill>
                  <a:srgbClr val="000000"/>
                </a:solidFill>
              </a:rPr>
              <a:t>QA/QC of Operational </a:t>
            </a:r>
            <a:r>
              <a:rPr lang="en-US" altLang="en-US" b="1" dirty="0">
                <a:solidFill>
                  <a:srgbClr val="000000"/>
                </a:solidFill>
              </a:rPr>
              <a:t>satellites </a:t>
            </a:r>
            <a:endParaRPr lang="en-US" altLang="en-US" b="1" dirty="0" smtClean="0">
              <a:solidFill>
                <a:srgbClr val="000000"/>
              </a:solidFill>
            </a:endParaRPr>
          </a:p>
          <a:p>
            <a:pPr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b="1" dirty="0" smtClean="0">
                <a:solidFill>
                  <a:srgbClr val="000000"/>
                </a:solidFill>
              </a:rPr>
              <a:t>Study of Aerosol interactions</a:t>
            </a:r>
          </a:p>
        </p:txBody>
      </p:sp>
      <p:pic>
        <p:nvPicPr>
          <p:cNvPr id="14" name="Object 10" descr="npo00007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4466147"/>
            <a:ext cx="2590800" cy="1228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 Box 19"/>
          <p:cNvSpPr txBox="1">
            <a:spLocks noChangeArrowheads="1"/>
          </p:cNvSpPr>
          <p:nvPr/>
        </p:nvSpPr>
        <p:spPr bwMode="auto">
          <a:xfrm>
            <a:off x="178279" y="4482889"/>
            <a:ext cx="14462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 smtClean="0">
                <a:solidFill>
                  <a:srgbClr val="FFFFFF"/>
                </a:solidFill>
              </a:rPr>
              <a:t>Basic research</a:t>
            </a:r>
          </a:p>
        </p:txBody>
      </p:sp>
      <p:sp>
        <p:nvSpPr>
          <p:cNvPr id="17" name="Text Box 21"/>
          <p:cNvSpPr txBox="1">
            <a:spLocks noChangeArrowheads="1"/>
          </p:cNvSpPr>
          <p:nvPr/>
        </p:nvSpPr>
        <p:spPr bwMode="auto">
          <a:xfrm>
            <a:off x="6286412" y="5742460"/>
            <a:ext cx="2628989" cy="307777"/>
          </a:xfrm>
          <a:prstGeom prst="rect">
            <a:avLst/>
          </a:prstGeom>
          <a:solidFill>
            <a:schemeClr val="bg1">
              <a:alpha val="61176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 smtClean="0">
                <a:solidFill>
                  <a:srgbClr val="000000"/>
                </a:solidFill>
              </a:rPr>
              <a:t>Forecasting  and Verification</a:t>
            </a:r>
          </a:p>
        </p:txBody>
      </p:sp>
      <p:pic>
        <p:nvPicPr>
          <p:cNvPr id="20" name="Object 6" descr="npo00007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142598"/>
            <a:ext cx="2590800" cy="30678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Text Box 10"/>
          <p:cNvSpPr txBox="1">
            <a:spLocks noChangeArrowheads="1"/>
          </p:cNvSpPr>
          <p:nvPr/>
        </p:nvSpPr>
        <p:spPr bwMode="auto">
          <a:xfrm>
            <a:off x="76200" y="1167931"/>
            <a:ext cx="2590800" cy="6093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 smtClean="0">
                <a:solidFill>
                  <a:srgbClr val="000000"/>
                </a:solidFill>
              </a:rPr>
              <a:t>Radiation and lidar </a:t>
            </a:r>
          </a:p>
          <a:p>
            <a:pPr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 smtClean="0">
                <a:solidFill>
                  <a:srgbClr val="000000"/>
                </a:solidFill>
              </a:rPr>
              <a:t>measurements</a:t>
            </a:r>
          </a:p>
          <a:p>
            <a:pPr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 smtClean="0">
                <a:solidFill>
                  <a:srgbClr val="000000"/>
                </a:solidFill>
              </a:rPr>
              <a:t>Deployments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810"/>
          <a:stretch/>
        </p:blipFill>
        <p:spPr>
          <a:xfrm>
            <a:off x="2971800" y="1142053"/>
            <a:ext cx="2836651" cy="1364561"/>
          </a:xfrm>
          <a:prstGeom prst="rect">
            <a:avLst/>
          </a:prstGeom>
        </p:spPr>
      </p:pic>
      <p:sp>
        <p:nvSpPr>
          <p:cNvPr id="24" name="Text Box 19"/>
          <p:cNvSpPr txBox="1">
            <a:spLocks noChangeArrowheads="1"/>
          </p:cNvSpPr>
          <p:nvPr/>
        </p:nvSpPr>
        <p:spPr bwMode="auto">
          <a:xfrm>
            <a:off x="2997679" y="1143000"/>
            <a:ext cx="164660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 smtClean="0">
                <a:solidFill>
                  <a:srgbClr val="FFFFFF"/>
                </a:solidFill>
              </a:rPr>
              <a:t>Smoke Function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 smtClean="0">
                <a:solidFill>
                  <a:srgbClr val="FFFFFF"/>
                </a:solidFill>
              </a:rPr>
              <a:t>Biomass burning</a:t>
            </a: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09" b="18726"/>
          <a:stretch/>
        </p:blipFill>
        <p:spPr>
          <a:xfrm>
            <a:off x="2971801" y="2590801"/>
            <a:ext cx="2836650" cy="2386642"/>
          </a:xfrm>
          <a:prstGeom prst="rect">
            <a:avLst/>
          </a:prstGeom>
        </p:spPr>
      </p:pic>
      <p:sp>
        <p:nvSpPr>
          <p:cNvPr id="35" name="Text Box 19"/>
          <p:cNvSpPr txBox="1">
            <a:spLocks noChangeArrowheads="1"/>
          </p:cNvSpPr>
          <p:nvPr/>
        </p:nvSpPr>
        <p:spPr bwMode="auto">
          <a:xfrm>
            <a:off x="3048000" y="2664023"/>
            <a:ext cx="922047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 err="1" smtClean="0">
                <a:solidFill>
                  <a:srgbClr val="FFFFFF"/>
                </a:solidFill>
              </a:rPr>
              <a:t>PyroCbs</a:t>
            </a:r>
            <a:endParaRPr lang="en-US" altLang="en-US" sz="1400" b="1" dirty="0" smtClean="0">
              <a:solidFill>
                <a:srgbClr val="FFFFFF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62" b="8552"/>
          <a:stretch/>
        </p:blipFill>
        <p:spPr>
          <a:xfrm>
            <a:off x="2971801" y="5107826"/>
            <a:ext cx="2836650" cy="1631464"/>
          </a:xfrm>
          <a:prstGeom prst="rect">
            <a:avLst/>
          </a:prstGeom>
        </p:spPr>
      </p:pic>
      <p:sp>
        <p:nvSpPr>
          <p:cNvPr id="18" name="Text Box 22"/>
          <p:cNvSpPr txBox="1">
            <a:spLocks noChangeArrowheads="1"/>
          </p:cNvSpPr>
          <p:nvPr/>
        </p:nvSpPr>
        <p:spPr bwMode="auto">
          <a:xfrm>
            <a:off x="2971799" y="5105400"/>
            <a:ext cx="2836651" cy="26468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 smtClean="0"/>
              <a:t>Dust Sources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2" t="7461" r="9827"/>
          <a:stretch/>
        </p:blipFill>
        <p:spPr>
          <a:xfrm>
            <a:off x="5979713" y="4025944"/>
            <a:ext cx="3088087" cy="2665569"/>
          </a:xfrm>
          <a:prstGeom prst="rect">
            <a:avLst/>
          </a:prstGeom>
        </p:spPr>
      </p:pic>
      <p:sp>
        <p:nvSpPr>
          <p:cNvPr id="44" name="Text Box 5"/>
          <p:cNvSpPr txBox="1">
            <a:spLocks noChangeArrowheads="1"/>
          </p:cNvSpPr>
          <p:nvPr/>
        </p:nvSpPr>
        <p:spPr bwMode="auto">
          <a:xfrm>
            <a:off x="6130504" y="6265324"/>
            <a:ext cx="3048000" cy="289310"/>
          </a:xfrm>
          <a:prstGeom prst="rect">
            <a:avLst/>
          </a:prstGeom>
          <a:solidFill>
            <a:srgbClr val="FFFFFF">
              <a:alpha val="61176"/>
            </a:srgb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b="1" dirty="0" smtClean="0">
                <a:solidFill>
                  <a:srgbClr val="000000"/>
                </a:solidFill>
              </a:rPr>
              <a:t>Forecasting and Verification</a:t>
            </a:r>
          </a:p>
        </p:txBody>
      </p:sp>
    </p:spTree>
    <p:extLst>
      <p:ext uri="{BB962C8B-B14F-4D97-AF65-F5344CB8AC3E}">
        <p14:creationId xmlns:p14="http://schemas.microsoft.com/office/powerpoint/2010/main" val="203355597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387" name="Text Box 3"/>
          <p:cNvSpPr txBox="1">
            <a:spLocks noChangeArrowheads="1"/>
          </p:cNvSpPr>
          <p:nvPr/>
        </p:nvSpPr>
        <p:spPr bwMode="auto">
          <a:xfrm>
            <a:off x="0" y="1295400"/>
            <a:ext cx="4495800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b="1" dirty="0">
                <a:solidFill>
                  <a:srgbClr val="0000FF"/>
                </a:solidFill>
              </a:rPr>
              <a:t>Global Modeling:</a:t>
            </a:r>
          </a:p>
          <a:p>
            <a:pPr algn="ctr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b="1" dirty="0">
                <a:solidFill>
                  <a:srgbClr val="0000FF"/>
                </a:solidFill>
              </a:rPr>
              <a:t>Navy Aerosol Analysis and Predication System (NAAPS)</a:t>
            </a:r>
          </a:p>
        </p:txBody>
      </p:sp>
      <p:grpSp>
        <p:nvGrpSpPr>
          <p:cNvPr id="400388" name="Group 4"/>
          <p:cNvGrpSpPr>
            <a:grpSpLocks/>
          </p:cNvGrpSpPr>
          <p:nvPr/>
        </p:nvGrpSpPr>
        <p:grpSpPr bwMode="auto">
          <a:xfrm>
            <a:off x="3048000" y="1371600"/>
            <a:ext cx="6653213" cy="5799138"/>
            <a:chOff x="1905" y="859"/>
            <a:chExt cx="4191" cy="3653"/>
          </a:xfrm>
        </p:grpSpPr>
        <p:sp>
          <p:nvSpPr>
            <p:cNvPr id="400389" name="Text Box 5"/>
            <p:cNvSpPr txBox="1">
              <a:spLocks noChangeArrowheads="1"/>
            </p:cNvSpPr>
            <p:nvPr/>
          </p:nvSpPr>
          <p:spPr bwMode="auto">
            <a:xfrm>
              <a:off x="2880" y="859"/>
              <a:ext cx="2832" cy="4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b="1">
                  <a:solidFill>
                    <a:srgbClr val="0000FF"/>
                  </a:solidFill>
                </a:rPr>
                <a:t>Mesoscale Modeling:</a:t>
              </a:r>
            </a:p>
            <a:p>
              <a:pPr algn="ctr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b="1">
                  <a:solidFill>
                    <a:srgbClr val="0000FF"/>
                  </a:solidFill>
                </a:rPr>
                <a:t>Coupled Ocean Atmosphere Mesoscale Prediction System (COAMPS</a:t>
              </a:r>
              <a:r>
                <a:rPr lang="en-US" altLang="en-US" b="1" baseline="30000">
                  <a:solidFill>
                    <a:srgbClr val="0000FF"/>
                  </a:solidFill>
                </a:rPr>
                <a:t>®</a:t>
              </a:r>
              <a:r>
                <a:rPr lang="en-US" altLang="en-US" b="1">
                  <a:solidFill>
                    <a:srgbClr val="0000FF"/>
                  </a:solidFill>
                </a:rPr>
                <a:t>)</a:t>
              </a:r>
            </a:p>
          </p:txBody>
        </p:sp>
        <p:pic>
          <p:nvPicPr>
            <p:cNvPr id="400390" name="Picture 6" descr="COAMPS-Smoke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6" y="2352"/>
              <a:ext cx="3840" cy="21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00391" name="Rectangle 7"/>
            <p:cNvSpPr>
              <a:spLocks noChangeArrowheads="1"/>
            </p:cNvSpPr>
            <p:nvPr/>
          </p:nvSpPr>
          <p:spPr bwMode="auto">
            <a:xfrm>
              <a:off x="2256" y="2326"/>
              <a:ext cx="3544" cy="24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 sz="2400" b="1">
                <a:solidFill>
                  <a:srgbClr val="FFFFFF"/>
                </a:solidFill>
              </a:endParaRPr>
            </a:p>
          </p:txBody>
        </p:sp>
        <p:sp>
          <p:nvSpPr>
            <p:cNvPr id="400392" name="Rectangle 8"/>
            <p:cNvSpPr>
              <a:spLocks noChangeArrowheads="1"/>
            </p:cNvSpPr>
            <p:nvPr/>
          </p:nvSpPr>
          <p:spPr bwMode="auto">
            <a:xfrm>
              <a:off x="1905" y="2496"/>
              <a:ext cx="912" cy="24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400393" name="Text Box 9"/>
            <p:cNvSpPr txBox="1">
              <a:spLocks noChangeArrowheads="1"/>
            </p:cNvSpPr>
            <p:nvPr/>
          </p:nvSpPr>
          <p:spPr bwMode="auto">
            <a:xfrm>
              <a:off x="2976" y="1344"/>
              <a:ext cx="2784" cy="10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fontAlgn="base" hangingPunct="0">
                <a:lnSpc>
                  <a:spcPct val="80000"/>
                </a:lnSpc>
                <a:spcBef>
                  <a:spcPct val="35000"/>
                </a:spcBef>
                <a:spcAft>
                  <a:spcPct val="0"/>
                </a:spcAft>
                <a:buFontTx/>
                <a:buChar char="•"/>
              </a:pPr>
              <a:r>
                <a:rPr lang="en-US" altLang="en-US" sz="1400" b="1" dirty="0">
                  <a:solidFill>
                    <a:srgbClr val="0000FF"/>
                  </a:solidFill>
                </a:rPr>
                <a:t>COAMPS® is mesoscale model  fully coupled with the ocean.</a:t>
              </a:r>
            </a:p>
            <a:p>
              <a:pPr eaLnBrk="0" fontAlgn="base" hangingPunct="0">
                <a:lnSpc>
                  <a:spcPct val="80000"/>
                </a:lnSpc>
                <a:spcBef>
                  <a:spcPct val="35000"/>
                </a:spcBef>
                <a:spcAft>
                  <a:spcPct val="0"/>
                </a:spcAft>
                <a:buFontTx/>
                <a:buChar char="•"/>
              </a:pPr>
              <a:r>
                <a:rPr lang="en-US" altLang="en-US" sz="1400" b="1" dirty="0">
                  <a:solidFill>
                    <a:srgbClr val="0000FF"/>
                  </a:solidFill>
                </a:rPr>
                <a:t>Dust forecasts operational at FNMOC </a:t>
              </a:r>
              <a:r>
                <a:rPr lang="en-US" altLang="en-US" sz="1400" b="1" dirty="0" smtClean="0">
                  <a:solidFill>
                    <a:srgbClr val="0000FF"/>
                  </a:solidFill>
                </a:rPr>
                <a:t>since 2001 </a:t>
              </a:r>
              <a:r>
                <a:rPr lang="en-US" altLang="en-US" sz="1400" b="1" dirty="0">
                  <a:solidFill>
                    <a:srgbClr val="0000FF"/>
                  </a:solidFill>
                </a:rPr>
                <a:t>Currently adding aerosol species fully coupled with the model.</a:t>
              </a:r>
            </a:p>
            <a:p>
              <a:pPr eaLnBrk="0" fontAlgn="base" hangingPunct="0">
                <a:lnSpc>
                  <a:spcPct val="80000"/>
                </a:lnSpc>
                <a:spcBef>
                  <a:spcPct val="35000"/>
                </a:spcBef>
                <a:spcAft>
                  <a:spcPct val="0"/>
                </a:spcAft>
                <a:buFontTx/>
                <a:buChar char="•"/>
              </a:pPr>
              <a:r>
                <a:rPr lang="en-US" altLang="en-US" sz="1400" b="1" dirty="0">
                  <a:solidFill>
                    <a:srgbClr val="0000FF"/>
                  </a:solidFill>
                </a:rPr>
                <a:t>Can be used to study complicated coastal flows where aerosol particles, winds, and water vapor </a:t>
              </a:r>
              <a:r>
                <a:rPr lang="en-US" altLang="en-US" sz="1400" b="1" dirty="0" err="1">
                  <a:solidFill>
                    <a:srgbClr val="0000FF"/>
                  </a:solidFill>
                </a:rPr>
                <a:t>covary</a:t>
              </a:r>
              <a:r>
                <a:rPr lang="en-US" altLang="en-US" sz="1400" b="1" dirty="0">
                  <a:solidFill>
                    <a:srgbClr val="0000FF"/>
                  </a:solidFill>
                </a:rPr>
                <a:t>.</a:t>
              </a:r>
            </a:p>
          </p:txBody>
        </p:sp>
      </p:grpSp>
      <p:sp>
        <p:nvSpPr>
          <p:cNvPr id="400394" name="Text Box 10"/>
          <p:cNvSpPr txBox="1">
            <a:spLocks noChangeArrowheads="1"/>
          </p:cNvSpPr>
          <p:nvPr/>
        </p:nvSpPr>
        <p:spPr bwMode="auto">
          <a:xfrm>
            <a:off x="76200" y="2064108"/>
            <a:ext cx="4267200" cy="1643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lnSpc>
                <a:spcPct val="80000"/>
              </a:lnSpc>
              <a:spcBef>
                <a:spcPct val="35000"/>
              </a:spcBef>
              <a:spcAft>
                <a:spcPct val="0"/>
              </a:spcAft>
              <a:buFontTx/>
              <a:buChar char="•"/>
            </a:pPr>
            <a:r>
              <a:rPr lang="en-US" altLang="en-US" sz="1600" b="1" dirty="0">
                <a:solidFill>
                  <a:srgbClr val="0000FF"/>
                </a:solidFill>
              </a:rPr>
              <a:t>World’s first operational global aerosol model and is </a:t>
            </a:r>
            <a:r>
              <a:rPr lang="en-US" altLang="en-US" sz="1600" b="1" dirty="0" smtClean="0">
                <a:solidFill>
                  <a:srgbClr val="0000FF"/>
                </a:solidFill>
              </a:rPr>
              <a:t>now at 1/3 degree based </a:t>
            </a:r>
            <a:r>
              <a:rPr lang="en-US" altLang="en-US" sz="1600" b="1" dirty="0">
                <a:solidFill>
                  <a:srgbClr val="0000FF"/>
                </a:solidFill>
              </a:rPr>
              <a:t>on </a:t>
            </a:r>
            <a:r>
              <a:rPr lang="en-US" altLang="en-US" sz="1600" b="1" dirty="0" smtClean="0">
                <a:solidFill>
                  <a:srgbClr val="0000FF"/>
                </a:solidFill>
              </a:rPr>
              <a:t>NAVGEM </a:t>
            </a:r>
            <a:r>
              <a:rPr lang="en-US" altLang="en-US" sz="1600" b="1" dirty="0">
                <a:solidFill>
                  <a:srgbClr val="0000FF"/>
                </a:solidFill>
              </a:rPr>
              <a:t>fields.</a:t>
            </a:r>
          </a:p>
          <a:p>
            <a:pPr eaLnBrk="0" fontAlgn="base" hangingPunct="0">
              <a:lnSpc>
                <a:spcPct val="80000"/>
              </a:lnSpc>
              <a:spcBef>
                <a:spcPct val="35000"/>
              </a:spcBef>
              <a:spcAft>
                <a:spcPct val="0"/>
              </a:spcAft>
              <a:buFontTx/>
              <a:buChar char="•"/>
            </a:pPr>
            <a:r>
              <a:rPr lang="en-US" altLang="en-US" sz="1600" b="1" dirty="0">
                <a:solidFill>
                  <a:srgbClr val="0000FF"/>
                </a:solidFill>
              </a:rPr>
              <a:t>Utilizes world’s first operational aerosol data assimilation &amp; fire data streams.</a:t>
            </a:r>
          </a:p>
          <a:p>
            <a:pPr eaLnBrk="0" fontAlgn="base" hangingPunct="0">
              <a:lnSpc>
                <a:spcPct val="80000"/>
              </a:lnSpc>
              <a:spcBef>
                <a:spcPct val="35000"/>
              </a:spcBef>
              <a:spcAft>
                <a:spcPct val="0"/>
              </a:spcAft>
              <a:buFontTx/>
              <a:buChar char="•"/>
            </a:pPr>
            <a:r>
              <a:rPr lang="en-US" altLang="en-US" sz="1600" b="1" dirty="0" smtClean="0">
                <a:solidFill>
                  <a:srgbClr val="0000FF"/>
                </a:solidFill>
              </a:rPr>
              <a:t>Forecast dust, smoke, pollution, and sea salt</a:t>
            </a:r>
            <a:endParaRPr lang="en-US" altLang="en-US" sz="1600" b="1" dirty="0">
              <a:solidFill>
                <a:srgbClr val="0000FF"/>
              </a:solidFill>
            </a:endParaRPr>
          </a:p>
        </p:txBody>
      </p:sp>
      <p:grpSp>
        <p:nvGrpSpPr>
          <p:cNvPr id="400395" name="Group 11"/>
          <p:cNvGrpSpPr>
            <a:grpSpLocks/>
          </p:cNvGrpSpPr>
          <p:nvPr/>
        </p:nvGrpSpPr>
        <p:grpSpPr bwMode="auto">
          <a:xfrm>
            <a:off x="152400" y="3733800"/>
            <a:ext cx="4114800" cy="3124200"/>
            <a:chOff x="3360" y="1008"/>
            <a:chExt cx="2400" cy="1926"/>
          </a:xfrm>
        </p:grpSpPr>
        <p:pic>
          <p:nvPicPr>
            <p:cNvPr id="400396" name="Picture 12" descr="GlobalMovie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0" y="1008"/>
              <a:ext cx="2400" cy="19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00397" name="Text Box 13"/>
            <p:cNvSpPr txBox="1">
              <a:spLocks noChangeArrowheads="1"/>
            </p:cNvSpPr>
            <p:nvPr/>
          </p:nvSpPr>
          <p:spPr bwMode="auto">
            <a:xfrm>
              <a:off x="3600" y="2400"/>
              <a:ext cx="2020" cy="1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400">
                  <a:solidFill>
                    <a:srgbClr val="0000FF"/>
                  </a:solidFill>
                </a:rPr>
                <a:t>February 2007 Optical Depth</a:t>
              </a:r>
            </a:p>
          </p:txBody>
        </p:sp>
      </p:grpSp>
      <p:sp>
        <p:nvSpPr>
          <p:cNvPr id="13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1295400" y="76200"/>
            <a:ext cx="62484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z="2400" b="1" dirty="0" smtClean="0">
                <a:solidFill>
                  <a:schemeClr val="bg1"/>
                </a:solidFill>
              </a:rPr>
              <a:t>NAAPS and COAMPS</a:t>
            </a:r>
            <a:endParaRPr lang="en-US" alt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3171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M:\MyDocuments\science\slides\cases\nva_onethird\naaps_onedegree\anim_polygon_nafrica\anim_naapsaod_onedegree_201302240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53" y="2015857"/>
            <a:ext cx="4364182" cy="4835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2" descr="M:\MyDocuments\science\slides\cases\nva_onethird\anim_polygon_nafrica\anim_naapsaod_onethird_201302240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6481" y="2021433"/>
            <a:ext cx="4364182" cy="4835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76200" y="2015857"/>
            <a:ext cx="9043639" cy="4830991"/>
            <a:chOff x="76200" y="634481"/>
            <a:chExt cx="9043639" cy="6212367"/>
          </a:xfrm>
        </p:grpSpPr>
        <p:pic>
          <p:nvPicPr>
            <p:cNvPr id="8" name="Picture 2" descr="M:\MyDocuments\science\slides\cases\nva_onethird\anim_naaps_onedegree_aod_polygon_nafrica_20130324-20130328.gif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" y="634481"/>
              <a:ext cx="4364182" cy="62123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3" descr="M:\MyDocuments\science\slides\cases\nva_onethird\anim_naaps_onethird_aod_polygon_nafrica_20130324-20130328.gif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55657" y="634481"/>
              <a:ext cx="4364182" cy="62123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8130" name="Line 3"/>
          <p:cNvSpPr>
            <a:spLocks noChangeShapeType="1"/>
          </p:cNvSpPr>
          <p:nvPr/>
        </p:nvSpPr>
        <p:spPr bwMode="auto">
          <a:xfrm>
            <a:off x="0" y="1331913"/>
            <a:ext cx="9144000" cy="0"/>
          </a:xfrm>
          <a:prstGeom prst="line">
            <a:avLst/>
          </a:prstGeom>
          <a:noFill/>
          <a:ln w="76200" cmpd="tri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8132" name="Text Box 9"/>
          <p:cNvSpPr txBox="1">
            <a:spLocks noChangeArrowheads="1"/>
          </p:cNvSpPr>
          <p:nvPr/>
        </p:nvSpPr>
        <p:spPr bwMode="auto">
          <a:xfrm>
            <a:off x="1676400" y="288925"/>
            <a:ext cx="58674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sz="2800" dirty="0" smtClean="0">
                <a:solidFill>
                  <a:srgbClr val="000000"/>
                </a:solidFill>
                <a:cs typeface="Arial" pitchFamily="34" charset="0"/>
              </a:rPr>
              <a:t>1/3° QA/QC and NAVDAS-AOD </a:t>
            </a:r>
            <a:r>
              <a:rPr lang="en-US" sz="2800" dirty="0">
                <a:solidFill>
                  <a:srgbClr val="000000"/>
                </a:solidFill>
                <a:cs typeface="Arial" pitchFamily="34" charset="0"/>
              </a:rPr>
              <a:t>Progress</a:t>
            </a: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6" name="Rectangle 14"/>
          <p:cNvSpPr>
            <a:spLocks noChangeArrowheads="1"/>
          </p:cNvSpPr>
          <p:nvPr/>
        </p:nvSpPr>
        <p:spPr bwMode="auto">
          <a:xfrm>
            <a:off x="0" y="1354138"/>
            <a:ext cx="9144000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dirty="0" smtClean="0">
                <a:solidFill>
                  <a:prstClr val="black"/>
                </a:solidFill>
                <a:cs typeface="Arial" pitchFamily="34" charset="0"/>
              </a:rPr>
              <a:t>NAVDAS-AOD</a:t>
            </a:r>
            <a:endParaRPr lang="en-US" sz="2000" dirty="0">
              <a:solidFill>
                <a:prstClr val="black"/>
              </a:solidFill>
              <a:cs typeface="Arial" pitchFamily="34" charset="0"/>
            </a:endParaRP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en-US" sz="2000" dirty="0" smtClean="0">
                <a:solidFill>
                  <a:prstClr val="black"/>
                </a:solidFill>
                <a:cs typeface="Arial" pitchFamily="34" charset="0"/>
              </a:rPr>
              <a:t>Added </a:t>
            </a:r>
            <a:r>
              <a:rPr lang="en-US" sz="2000" dirty="0">
                <a:solidFill>
                  <a:prstClr val="black"/>
                </a:solidFill>
                <a:cs typeface="Arial" pitchFamily="34" charset="0"/>
              </a:rPr>
              <a:t>capability for the system to use variable spatial resolution satellite data (e.g. 1°, </a:t>
            </a:r>
            <a:r>
              <a:rPr lang="en-US" sz="2000" dirty="0" smtClean="0">
                <a:solidFill>
                  <a:prstClr val="black"/>
                </a:solidFill>
                <a:cs typeface="Arial" pitchFamily="34" charset="0"/>
              </a:rPr>
              <a:t>½°, 1/3° </a:t>
            </a:r>
            <a:r>
              <a:rPr lang="en-US" sz="2000" dirty="0">
                <a:solidFill>
                  <a:prstClr val="black"/>
                </a:solidFill>
                <a:cs typeface="Arial" pitchFamily="34" charset="0"/>
              </a:rPr>
              <a:t>or 1/n resolution</a:t>
            </a:r>
            <a:r>
              <a:rPr lang="en-US" sz="2000" dirty="0" smtClean="0">
                <a:solidFill>
                  <a:prstClr val="black"/>
                </a:solidFill>
                <a:cs typeface="Arial" pitchFamily="34" charset="0"/>
              </a:rPr>
              <a:t>). </a:t>
            </a:r>
            <a:r>
              <a:rPr lang="en-US" sz="2000" dirty="0" smtClean="0">
                <a:solidFill>
                  <a:srgbClr val="FF0000"/>
                </a:solidFill>
                <a:cs typeface="Arial" pitchFamily="34" charset="0"/>
              </a:rPr>
              <a:t>Completed. </a:t>
            </a:r>
            <a:endParaRPr lang="en-US" sz="2000" dirty="0">
              <a:solidFill>
                <a:srgbClr val="FF0000"/>
              </a:solidFill>
              <a:cs typeface="Arial" pitchFamily="34" charset="0"/>
            </a:endParaRP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en-US" sz="2000" dirty="0" smtClean="0">
                <a:solidFill>
                  <a:prstClr val="black"/>
                </a:solidFill>
                <a:cs typeface="Arial" pitchFamily="34" charset="0"/>
              </a:rPr>
              <a:t>Successful cycling of 1/3</a:t>
            </a:r>
            <a:r>
              <a:rPr lang="en-US" sz="2000" dirty="0">
                <a:solidFill>
                  <a:prstClr val="black"/>
                </a:solidFill>
                <a:cs typeface="Arial" pitchFamily="34" charset="0"/>
              </a:rPr>
              <a:t>° </a:t>
            </a:r>
            <a:r>
              <a:rPr lang="en-US" sz="2000" dirty="0" smtClean="0">
                <a:solidFill>
                  <a:prstClr val="black"/>
                </a:solidFill>
                <a:cs typeface="Arial" pitchFamily="34" charset="0"/>
              </a:rPr>
              <a:t>NAAPS </a:t>
            </a:r>
            <a:r>
              <a:rPr lang="en-US" sz="2000" dirty="0">
                <a:solidFill>
                  <a:prstClr val="black"/>
                </a:solidFill>
                <a:cs typeface="Arial" pitchFamily="34" charset="0"/>
              </a:rPr>
              <a:t>with NAVDAS-AOD </a:t>
            </a:r>
            <a:r>
              <a:rPr lang="en-US" sz="2000" dirty="0" smtClean="0">
                <a:solidFill>
                  <a:prstClr val="black"/>
                </a:solidFill>
                <a:cs typeface="Arial" pitchFamily="34" charset="0"/>
              </a:rPr>
              <a:t>on </a:t>
            </a:r>
            <a:r>
              <a:rPr lang="en-US" sz="2000" dirty="0">
                <a:solidFill>
                  <a:prstClr val="black"/>
                </a:solidFill>
                <a:cs typeface="Arial" pitchFamily="34" charset="0"/>
              </a:rPr>
              <a:t>NRL machines</a:t>
            </a:r>
            <a:r>
              <a:rPr lang="en-US" sz="2000" dirty="0" smtClean="0">
                <a:solidFill>
                  <a:prstClr val="black"/>
                </a:solidFill>
                <a:cs typeface="Arial" pitchFamily="34" charset="0"/>
              </a:rPr>
              <a:t>.</a:t>
            </a:r>
            <a:endParaRPr lang="en-US" sz="2000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0" name="Rectangle 14"/>
          <p:cNvSpPr>
            <a:spLocks noChangeArrowheads="1"/>
          </p:cNvSpPr>
          <p:nvPr/>
        </p:nvSpPr>
        <p:spPr bwMode="auto">
          <a:xfrm>
            <a:off x="190865" y="4606580"/>
            <a:ext cx="1020136" cy="454096"/>
          </a:xfrm>
          <a:prstGeom prst="rect">
            <a:avLst/>
          </a:prstGeom>
          <a:solidFill>
            <a:schemeClr val="accent1">
              <a:alpha val="5500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prstClr val="black"/>
                </a:solidFill>
                <a:cs typeface="Arial" pitchFamily="34" charset="0"/>
              </a:rPr>
              <a:t>1° Res. </a:t>
            </a: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4807079" y="4601370"/>
            <a:ext cx="1303105" cy="455557"/>
          </a:xfrm>
          <a:prstGeom prst="rect">
            <a:avLst/>
          </a:prstGeom>
          <a:solidFill>
            <a:schemeClr val="accent1">
              <a:alpha val="5500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dirty="0" smtClean="0">
                <a:solidFill>
                  <a:prstClr val="black"/>
                </a:solidFill>
                <a:cs typeface="Arial" pitchFamily="34" charset="0"/>
              </a:rPr>
              <a:t>1/3° Res. </a:t>
            </a:r>
            <a:endParaRPr lang="en-US" sz="2000" dirty="0">
              <a:solidFill>
                <a:srgbClr val="FF33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8996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59" t="20157" r="11801" b="11635"/>
          <a:stretch/>
        </p:blipFill>
        <p:spPr>
          <a:xfrm>
            <a:off x="6478438" y="4463537"/>
            <a:ext cx="2579298" cy="2148909"/>
          </a:xfrm>
          <a:prstGeom prst="rect">
            <a:avLst/>
          </a:prstGeom>
        </p:spPr>
      </p:pic>
      <p:sp>
        <p:nvSpPr>
          <p:cNvPr id="12165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62000" y="304800"/>
            <a:ext cx="7162800" cy="533400"/>
          </a:xfrm>
          <a:solidFill>
            <a:srgbClr val="FFFFFF"/>
          </a:solidFill>
          <a:ln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z="2400" b="1">
                <a:solidFill>
                  <a:schemeClr val="bg1"/>
                </a:solidFill>
              </a:rPr>
              <a:t>Operational Status of Models</a:t>
            </a:r>
            <a:r>
              <a:rPr lang="en-US" altLang="en-US" sz="240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2165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990600"/>
            <a:ext cx="8382000" cy="5029200"/>
          </a:xfrm>
          <a:noFill/>
          <a:ln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buFont typeface="Wingdings" pitchFamily="2" charset="2"/>
              <a:buNone/>
            </a:pPr>
            <a:endParaRPr lang="en-US" altLang="en-US" sz="1800" dirty="0">
              <a:solidFill>
                <a:schemeClr val="bg1"/>
              </a:solidFill>
            </a:endParaRPr>
          </a:p>
          <a:p>
            <a:pPr>
              <a:buFont typeface="Wingdings" pitchFamily="2" charset="2"/>
              <a:buChar char="§"/>
            </a:pPr>
            <a:r>
              <a:rPr lang="en-US" altLang="en-US" sz="1800" dirty="0" smtClean="0">
                <a:solidFill>
                  <a:schemeClr val="hlink"/>
                </a:solidFill>
              </a:rPr>
              <a:t>NAAPS</a:t>
            </a:r>
            <a:r>
              <a:rPr lang="en-US" altLang="en-US" sz="1800" dirty="0" smtClean="0">
                <a:solidFill>
                  <a:schemeClr val="bg1"/>
                </a:solidFill>
              </a:rPr>
              <a:t> </a:t>
            </a:r>
            <a:r>
              <a:rPr lang="en-US" altLang="en-US" sz="1800" dirty="0">
                <a:solidFill>
                  <a:schemeClr val="bg1"/>
                </a:solidFill>
              </a:rPr>
              <a:t>operational at FNMOC, 6-day forecast, four times a day</a:t>
            </a:r>
          </a:p>
          <a:p>
            <a:pPr>
              <a:buFont typeface="Wingdings" pitchFamily="2" charset="2"/>
              <a:buChar char="§"/>
            </a:pPr>
            <a:r>
              <a:rPr lang="en-US" altLang="en-US" sz="1800" dirty="0" smtClean="0">
                <a:solidFill>
                  <a:schemeClr val="hlink"/>
                </a:solidFill>
              </a:rPr>
              <a:t>COAMPS</a:t>
            </a:r>
            <a:r>
              <a:rPr lang="en-US" altLang="en-US" sz="1800" dirty="0" smtClean="0">
                <a:solidFill>
                  <a:schemeClr val="bg1"/>
                </a:solidFill>
              </a:rPr>
              <a:t> </a:t>
            </a:r>
            <a:r>
              <a:rPr lang="en-US" altLang="en-US" sz="1800" dirty="0">
                <a:solidFill>
                  <a:schemeClr val="bg1"/>
                </a:solidFill>
              </a:rPr>
              <a:t>operational for SW Asia, 3-day forecast, twice a day</a:t>
            </a:r>
          </a:p>
          <a:p>
            <a:pPr lvl="1">
              <a:buFont typeface="Wingdings" pitchFamily="2" charset="2"/>
              <a:buChar char="§"/>
            </a:pPr>
            <a:r>
              <a:rPr lang="en-US" altLang="en-US" sz="1800" dirty="0">
                <a:solidFill>
                  <a:schemeClr val="bg1"/>
                </a:solidFill>
              </a:rPr>
              <a:t>18-km SW Asia, 6-km PG, 6-km Afghanistan</a:t>
            </a:r>
          </a:p>
          <a:p>
            <a:pPr>
              <a:buFont typeface="Wingdings" pitchFamily="2" charset="2"/>
              <a:buChar char="§"/>
            </a:pPr>
            <a:r>
              <a:rPr lang="en-US" altLang="en-US" sz="1800" dirty="0">
                <a:solidFill>
                  <a:schemeClr val="hlink"/>
                </a:solidFill>
              </a:rPr>
              <a:t>FLAMBE </a:t>
            </a:r>
            <a:r>
              <a:rPr lang="en-US" altLang="en-US" sz="1800" dirty="0">
                <a:solidFill>
                  <a:schemeClr val="bg1"/>
                </a:solidFill>
              </a:rPr>
              <a:t>fire detection, operational, four times a day</a:t>
            </a:r>
          </a:p>
          <a:p>
            <a:pPr>
              <a:buFont typeface="Wingdings" pitchFamily="2" charset="2"/>
              <a:buChar char="§"/>
            </a:pPr>
            <a:r>
              <a:rPr lang="en-US" altLang="en-US" sz="1800" dirty="0">
                <a:solidFill>
                  <a:schemeClr val="hlink"/>
                </a:solidFill>
              </a:rPr>
              <a:t>NAVDAS-AOD</a:t>
            </a:r>
            <a:r>
              <a:rPr lang="en-US" altLang="en-US" sz="1800" dirty="0">
                <a:solidFill>
                  <a:schemeClr val="bg1"/>
                </a:solidFill>
              </a:rPr>
              <a:t> 2D-VAR Aerosol DA, operational, four times a day </a:t>
            </a:r>
          </a:p>
          <a:p>
            <a:pPr>
              <a:buFont typeface="Wingdings" pitchFamily="2" charset="2"/>
              <a:buChar char="§"/>
            </a:pPr>
            <a:r>
              <a:rPr lang="en-US" altLang="en-US" sz="1800" dirty="0">
                <a:solidFill>
                  <a:schemeClr val="hlink"/>
                </a:solidFill>
              </a:rPr>
              <a:t>FAROP</a:t>
            </a:r>
            <a:r>
              <a:rPr lang="en-US" altLang="en-US" sz="1800" dirty="0">
                <a:solidFill>
                  <a:schemeClr val="bg1"/>
                </a:solidFill>
              </a:rPr>
              <a:t> operational, four times a day, derives optical properties</a:t>
            </a:r>
          </a:p>
        </p:txBody>
      </p:sp>
      <p:pic>
        <p:nvPicPr>
          <p:cNvPr id="1216519" name="14 2010 Westphal AeroLS Google.wmv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96" y="4080296"/>
            <a:ext cx="3530600" cy="2647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95" t="8437" r="4993" b="8913"/>
          <a:stretch/>
        </p:blipFill>
        <p:spPr>
          <a:xfrm>
            <a:off x="3648976" y="4463537"/>
            <a:ext cx="2708694" cy="216328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69" t="35793" r="2358" b="41130"/>
          <a:stretch/>
        </p:blipFill>
        <p:spPr>
          <a:xfrm>
            <a:off x="8719720" y="4503331"/>
            <a:ext cx="309262" cy="753466"/>
          </a:xfrm>
          <a:prstGeom prst="rect">
            <a:avLst/>
          </a:prstGeom>
        </p:spPr>
      </p:pic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3581400" y="4015899"/>
            <a:ext cx="3048000" cy="486287"/>
          </a:xfrm>
          <a:prstGeom prst="rect">
            <a:avLst/>
          </a:prstGeom>
          <a:solidFill>
            <a:srgbClr val="FFFFFF">
              <a:alpha val="61176"/>
            </a:srgb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b="1" dirty="0" smtClean="0">
                <a:solidFill>
                  <a:srgbClr val="000000"/>
                </a:solidFill>
              </a:rPr>
              <a:t>NRL DEBRA </a:t>
            </a:r>
          </a:p>
          <a:p>
            <a:pPr algn="ctr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b="1" dirty="0" smtClean="0">
                <a:solidFill>
                  <a:srgbClr val="000000"/>
                </a:solidFill>
              </a:rPr>
              <a:t>20150608 12Z</a:t>
            </a:r>
          </a:p>
        </p:txBody>
      </p:sp>
      <p:sp>
        <p:nvSpPr>
          <p:cNvPr id="16" name="Text Box 5"/>
          <p:cNvSpPr txBox="1">
            <a:spLocks noChangeArrowheads="1"/>
          </p:cNvSpPr>
          <p:nvPr/>
        </p:nvSpPr>
        <p:spPr bwMode="auto">
          <a:xfrm>
            <a:off x="6477000" y="4010947"/>
            <a:ext cx="2590800" cy="486287"/>
          </a:xfrm>
          <a:prstGeom prst="rect">
            <a:avLst/>
          </a:prstGeom>
          <a:solidFill>
            <a:srgbClr val="FFFFFF">
              <a:alpha val="61176"/>
            </a:srgb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b="1" dirty="0" smtClean="0">
                <a:solidFill>
                  <a:srgbClr val="000000"/>
                </a:solidFill>
              </a:rPr>
              <a:t>COAMPS 24 </a:t>
            </a:r>
            <a:r>
              <a:rPr lang="en-US" altLang="en-US" b="1" dirty="0" err="1" smtClean="0">
                <a:solidFill>
                  <a:srgbClr val="000000"/>
                </a:solidFill>
              </a:rPr>
              <a:t>hr</a:t>
            </a:r>
            <a:r>
              <a:rPr lang="en-US" altLang="en-US" b="1" dirty="0">
                <a:solidFill>
                  <a:srgbClr val="000000"/>
                </a:solidFill>
              </a:rPr>
              <a:t> forecast </a:t>
            </a:r>
            <a:endParaRPr lang="en-US" altLang="en-US" b="1" dirty="0" smtClean="0">
              <a:solidFill>
                <a:srgbClr val="000000"/>
              </a:solidFill>
            </a:endParaRPr>
          </a:p>
          <a:p>
            <a:pPr algn="ctr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b="1" dirty="0" smtClean="0">
                <a:solidFill>
                  <a:srgbClr val="000000"/>
                </a:solidFill>
              </a:rPr>
              <a:t> VT 20150608 12Z</a:t>
            </a:r>
          </a:p>
        </p:txBody>
      </p:sp>
      <p:sp>
        <p:nvSpPr>
          <p:cNvPr id="17" name="Text Box 5"/>
          <p:cNvSpPr txBox="1">
            <a:spLocks noChangeArrowheads="1"/>
          </p:cNvSpPr>
          <p:nvPr/>
        </p:nvSpPr>
        <p:spPr bwMode="auto">
          <a:xfrm>
            <a:off x="6468374" y="6627994"/>
            <a:ext cx="2590800" cy="240066"/>
          </a:xfrm>
          <a:prstGeom prst="rect">
            <a:avLst/>
          </a:prstGeom>
          <a:solidFill>
            <a:srgbClr val="FFFFFF">
              <a:alpha val="61176"/>
            </a:srgb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 smtClean="0">
                <a:solidFill>
                  <a:srgbClr val="000000"/>
                </a:solidFill>
              </a:rPr>
              <a:t>AOD and </a:t>
            </a:r>
            <a:r>
              <a:rPr lang="en-US" altLang="en-US" sz="1200" b="1" dirty="0" err="1" smtClean="0">
                <a:solidFill>
                  <a:srgbClr val="000000"/>
                </a:solidFill>
              </a:rPr>
              <a:t>sfc</a:t>
            </a:r>
            <a:r>
              <a:rPr lang="en-US" altLang="en-US" sz="1200" b="1" dirty="0" smtClean="0">
                <a:solidFill>
                  <a:srgbClr val="000000"/>
                </a:solidFill>
              </a:rPr>
              <a:t> winds</a:t>
            </a:r>
          </a:p>
        </p:txBody>
      </p:sp>
    </p:spTree>
    <p:extLst>
      <p:ext uri="{BB962C8B-B14F-4D97-AF65-F5344CB8AC3E}">
        <p14:creationId xmlns:p14="http://schemas.microsoft.com/office/powerpoint/2010/main" val="347334438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video>
              <p:cMediaNode>
                <p:cTn id="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216519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altLang="en-US" sz="4000" dirty="0"/>
              <a:t>NAVDAS-AOD Data Assimilation</a:t>
            </a:r>
          </a:p>
        </p:txBody>
      </p:sp>
      <p:grpSp>
        <p:nvGrpSpPr>
          <p:cNvPr id="9219" name="Group 3"/>
          <p:cNvGrpSpPr>
            <a:grpSpLocks/>
          </p:cNvGrpSpPr>
          <p:nvPr/>
        </p:nvGrpSpPr>
        <p:grpSpPr bwMode="auto">
          <a:xfrm>
            <a:off x="3181350" y="1143000"/>
            <a:ext cx="2933700" cy="2438400"/>
            <a:chOff x="2208" y="720"/>
            <a:chExt cx="1848" cy="1536"/>
          </a:xfrm>
        </p:grpSpPr>
        <p:sp>
          <p:nvSpPr>
            <p:cNvPr id="9220" name="Rectangle 4"/>
            <p:cNvSpPr>
              <a:spLocks noChangeArrowheads="1"/>
            </p:cNvSpPr>
            <p:nvPr/>
          </p:nvSpPr>
          <p:spPr bwMode="auto">
            <a:xfrm>
              <a:off x="2208" y="720"/>
              <a:ext cx="1824" cy="1536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9221" name="Picture 5" descr="MOD04_L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" t="9869"/>
            <a:stretch>
              <a:fillRect/>
            </a:stretch>
          </p:blipFill>
          <p:spPr bwMode="auto">
            <a:xfrm>
              <a:off x="2208" y="941"/>
              <a:ext cx="1848" cy="13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222" name="Rectangle 6"/>
            <p:cNvSpPr>
              <a:spLocks noChangeArrowheads="1"/>
            </p:cNvSpPr>
            <p:nvPr/>
          </p:nvSpPr>
          <p:spPr bwMode="auto">
            <a:xfrm>
              <a:off x="2208" y="720"/>
              <a:ext cx="1824" cy="1536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23" name="Oval 7"/>
            <p:cNvSpPr>
              <a:spLocks noChangeArrowheads="1"/>
            </p:cNvSpPr>
            <p:nvPr/>
          </p:nvSpPr>
          <p:spPr bwMode="auto">
            <a:xfrm>
              <a:off x="3336" y="1344"/>
              <a:ext cx="576" cy="504"/>
            </a:xfrm>
            <a:prstGeom prst="ellipse">
              <a:avLst/>
            </a:prstGeom>
            <a:noFill/>
            <a:ln w="66675">
              <a:solidFill>
                <a:srgbClr val="FF00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24" name="Text Box 8"/>
            <p:cNvSpPr txBox="1">
              <a:spLocks noChangeArrowheads="1"/>
            </p:cNvSpPr>
            <p:nvPr/>
          </p:nvSpPr>
          <p:spPr bwMode="auto">
            <a:xfrm>
              <a:off x="2208" y="720"/>
              <a:ext cx="182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/>
                <a:t>MODIS AOD</a:t>
              </a:r>
            </a:p>
          </p:txBody>
        </p:sp>
      </p:grpSp>
      <p:grpSp>
        <p:nvGrpSpPr>
          <p:cNvPr id="9225" name="Group 9"/>
          <p:cNvGrpSpPr>
            <a:grpSpLocks/>
          </p:cNvGrpSpPr>
          <p:nvPr/>
        </p:nvGrpSpPr>
        <p:grpSpPr bwMode="auto">
          <a:xfrm>
            <a:off x="133350" y="1143000"/>
            <a:ext cx="2895600" cy="2438400"/>
            <a:chOff x="288" y="720"/>
            <a:chExt cx="1824" cy="1536"/>
          </a:xfrm>
        </p:grpSpPr>
        <p:sp>
          <p:nvSpPr>
            <p:cNvPr id="9226" name="Rectangle 10"/>
            <p:cNvSpPr>
              <a:spLocks noChangeArrowheads="1"/>
            </p:cNvSpPr>
            <p:nvPr/>
          </p:nvSpPr>
          <p:spPr bwMode="auto">
            <a:xfrm>
              <a:off x="288" y="720"/>
              <a:ext cx="1824" cy="1536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aphicFrame>
          <p:nvGraphicFramePr>
            <p:cNvPr id="9227" name="Object 11"/>
            <p:cNvGraphicFramePr>
              <a:graphicFrameLocks noChangeAspect="1"/>
            </p:cNvGraphicFramePr>
            <p:nvPr/>
          </p:nvGraphicFramePr>
          <p:xfrm>
            <a:off x="334" y="954"/>
            <a:ext cx="1730" cy="117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297" name="Bitmap Image" r:id="rId5" imgW="6152381" imgH="3809524" progId="Paint.Picture">
                    <p:embed/>
                  </p:oleObj>
                </mc:Choice>
                <mc:Fallback>
                  <p:oleObj name="Bitmap Image" r:id="rId5" imgW="6152381" imgH="3809524" progId="Paint.Picture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4" y="954"/>
                          <a:ext cx="1730" cy="117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9228" name="Oval 12"/>
            <p:cNvSpPr>
              <a:spLocks noChangeArrowheads="1"/>
            </p:cNvSpPr>
            <p:nvPr/>
          </p:nvSpPr>
          <p:spPr bwMode="auto">
            <a:xfrm>
              <a:off x="1416" y="1416"/>
              <a:ext cx="576" cy="504"/>
            </a:xfrm>
            <a:prstGeom prst="ellipse">
              <a:avLst/>
            </a:prstGeom>
            <a:noFill/>
            <a:ln w="66675">
              <a:solidFill>
                <a:srgbClr val="FF00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29" name="Rectangle 13"/>
            <p:cNvSpPr>
              <a:spLocks noChangeArrowheads="1"/>
            </p:cNvSpPr>
            <p:nvPr/>
          </p:nvSpPr>
          <p:spPr bwMode="auto">
            <a:xfrm>
              <a:off x="288" y="720"/>
              <a:ext cx="1824" cy="1536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30" name="Text Box 14"/>
            <p:cNvSpPr txBox="1">
              <a:spLocks noChangeArrowheads="1"/>
            </p:cNvSpPr>
            <p:nvPr/>
          </p:nvSpPr>
          <p:spPr bwMode="auto">
            <a:xfrm>
              <a:off x="288" y="720"/>
              <a:ext cx="182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/>
                <a:t>MODIS RGB</a:t>
              </a:r>
            </a:p>
          </p:txBody>
        </p:sp>
      </p:grpSp>
      <p:grpSp>
        <p:nvGrpSpPr>
          <p:cNvPr id="9231" name="Group 15"/>
          <p:cNvGrpSpPr>
            <a:grpSpLocks/>
          </p:cNvGrpSpPr>
          <p:nvPr/>
        </p:nvGrpSpPr>
        <p:grpSpPr bwMode="auto">
          <a:xfrm>
            <a:off x="133350" y="3810000"/>
            <a:ext cx="2935288" cy="2438400"/>
            <a:chOff x="288" y="2400"/>
            <a:chExt cx="1849" cy="1536"/>
          </a:xfrm>
        </p:grpSpPr>
        <p:sp>
          <p:nvSpPr>
            <p:cNvPr id="9232" name="Oval 16"/>
            <p:cNvSpPr>
              <a:spLocks noChangeArrowheads="1"/>
            </p:cNvSpPr>
            <p:nvPr/>
          </p:nvSpPr>
          <p:spPr bwMode="auto">
            <a:xfrm>
              <a:off x="1428" y="3084"/>
              <a:ext cx="612" cy="504"/>
            </a:xfrm>
            <a:prstGeom prst="ellipse">
              <a:avLst/>
            </a:prstGeom>
            <a:noFill/>
            <a:ln w="66675">
              <a:solidFill>
                <a:srgbClr val="FF00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33" name="Rectangle 17"/>
            <p:cNvSpPr>
              <a:spLocks noChangeArrowheads="1"/>
            </p:cNvSpPr>
            <p:nvPr/>
          </p:nvSpPr>
          <p:spPr bwMode="auto">
            <a:xfrm>
              <a:off x="288" y="2400"/>
              <a:ext cx="1824" cy="1536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9234" name="Picture 18" descr="2006053012_farop_od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580"/>
            <a:stretch>
              <a:fillRect/>
            </a:stretch>
          </p:blipFill>
          <p:spPr bwMode="auto">
            <a:xfrm>
              <a:off x="288" y="2573"/>
              <a:ext cx="1849" cy="13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235" name="Oval 19"/>
            <p:cNvSpPr>
              <a:spLocks noChangeArrowheads="1"/>
            </p:cNvSpPr>
            <p:nvPr/>
          </p:nvSpPr>
          <p:spPr bwMode="auto">
            <a:xfrm>
              <a:off x="1416" y="3017"/>
              <a:ext cx="576" cy="504"/>
            </a:xfrm>
            <a:prstGeom prst="ellipse">
              <a:avLst/>
            </a:prstGeom>
            <a:noFill/>
            <a:ln w="66675">
              <a:solidFill>
                <a:srgbClr val="FF00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36" name="Text Box 20"/>
            <p:cNvSpPr txBox="1">
              <a:spLocks noChangeArrowheads="1"/>
            </p:cNvSpPr>
            <p:nvPr/>
          </p:nvSpPr>
          <p:spPr bwMode="auto">
            <a:xfrm>
              <a:off x="288" y="2400"/>
              <a:ext cx="182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/>
                <a:t>NAAPS “Natural”</a:t>
              </a:r>
            </a:p>
          </p:txBody>
        </p:sp>
        <p:sp>
          <p:nvSpPr>
            <p:cNvPr id="9237" name="Rectangle 21"/>
            <p:cNvSpPr>
              <a:spLocks noChangeArrowheads="1"/>
            </p:cNvSpPr>
            <p:nvPr/>
          </p:nvSpPr>
          <p:spPr bwMode="auto">
            <a:xfrm>
              <a:off x="288" y="2400"/>
              <a:ext cx="1824" cy="1536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9238" name="Oval 22"/>
          <p:cNvSpPr>
            <a:spLocks noChangeArrowheads="1"/>
          </p:cNvSpPr>
          <p:nvPr/>
        </p:nvSpPr>
        <p:spPr bwMode="auto">
          <a:xfrm>
            <a:off x="4991100" y="4895850"/>
            <a:ext cx="971550" cy="800100"/>
          </a:xfrm>
          <a:prstGeom prst="ellipse">
            <a:avLst/>
          </a:prstGeom>
          <a:noFill/>
          <a:ln w="66675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39" name="Rectangle 23"/>
          <p:cNvSpPr>
            <a:spLocks noChangeArrowheads="1"/>
          </p:cNvSpPr>
          <p:nvPr/>
        </p:nvSpPr>
        <p:spPr bwMode="auto">
          <a:xfrm>
            <a:off x="3181350" y="3810000"/>
            <a:ext cx="2895600" cy="24384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9240" name="Picture 24" descr="2006053012_farop_odg_assmi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80" r="1352"/>
          <a:stretch>
            <a:fillRect/>
          </a:stretch>
        </p:blipFill>
        <p:spPr bwMode="auto">
          <a:xfrm>
            <a:off x="3181350" y="4084638"/>
            <a:ext cx="2895600" cy="2163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41" name="Oval 25"/>
          <p:cNvSpPr>
            <a:spLocks noChangeArrowheads="1"/>
          </p:cNvSpPr>
          <p:nvPr/>
        </p:nvSpPr>
        <p:spPr bwMode="auto">
          <a:xfrm>
            <a:off x="3714750" y="4922838"/>
            <a:ext cx="2228850" cy="800100"/>
          </a:xfrm>
          <a:prstGeom prst="ellipse">
            <a:avLst/>
          </a:prstGeom>
          <a:noFill/>
          <a:ln w="66675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42" name="Text Box 26"/>
          <p:cNvSpPr txBox="1">
            <a:spLocks noChangeArrowheads="1"/>
          </p:cNvSpPr>
          <p:nvPr/>
        </p:nvSpPr>
        <p:spPr bwMode="auto">
          <a:xfrm>
            <a:off x="3181350" y="3810000"/>
            <a:ext cx="2895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/>
              <a:t>NAAPS + NAVDAS</a:t>
            </a:r>
          </a:p>
        </p:txBody>
      </p:sp>
      <p:sp>
        <p:nvSpPr>
          <p:cNvPr id="9243" name="Rectangle 27"/>
          <p:cNvSpPr>
            <a:spLocks noChangeArrowheads="1"/>
          </p:cNvSpPr>
          <p:nvPr/>
        </p:nvSpPr>
        <p:spPr bwMode="auto">
          <a:xfrm>
            <a:off x="3181350" y="3810000"/>
            <a:ext cx="2895600" cy="24384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45" name="AutoShape 29"/>
          <p:cNvSpPr>
            <a:spLocks noChangeArrowheads="1"/>
          </p:cNvSpPr>
          <p:nvPr/>
        </p:nvSpPr>
        <p:spPr bwMode="auto">
          <a:xfrm>
            <a:off x="2876550" y="1905000"/>
            <a:ext cx="533400" cy="838200"/>
          </a:xfrm>
          <a:prstGeom prst="rightArrow">
            <a:avLst>
              <a:gd name="adj1" fmla="val 42806"/>
              <a:gd name="adj2" fmla="val 56250"/>
            </a:avLst>
          </a:prstGeom>
          <a:solidFill>
            <a:srgbClr val="FF9933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46" name="AutoShape 30"/>
          <p:cNvSpPr>
            <a:spLocks noChangeArrowheads="1"/>
          </p:cNvSpPr>
          <p:nvPr/>
        </p:nvSpPr>
        <p:spPr bwMode="auto">
          <a:xfrm>
            <a:off x="2952750" y="4648200"/>
            <a:ext cx="533400" cy="838200"/>
          </a:xfrm>
          <a:prstGeom prst="rightArrow">
            <a:avLst>
              <a:gd name="adj1" fmla="val 42806"/>
              <a:gd name="adj2" fmla="val 56250"/>
            </a:avLst>
          </a:prstGeom>
          <a:solidFill>
            <a:srgbClr val="FF9933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47" name="AutoShape 31"/>
          <p:cNvSpPr>
            <a:spLocks noChangeArrowheads="1"/>
          </p:cNvSpPr>
          <p:nvPr/>
        </p:nvSpPr>
        <p:spPr bwMode="auto">
          <a:xfrm rot="5400000">
            <a:off x="4400550" y="3124200"/>
            <a:ext cx="533400" cy="838200"/>
          </a:xfrm>
          <a:prstGeom prst="rightArrow">
            <a:avLst>
              <a:gd name="adj1" fmla="val 42806"/>
              <a:gd name="adj2" fmla="val 56250"/>
            </a:avLst>
          </a:prstGeom>
          <a:solidFill>
            <a:srgbClr val="FF9933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" name="Text Box 10"/>
          <p:cNvSpPr txBox="1">
            <a:spLocks noChangeArrowheads="1"/>
          </p:cNvSpPr>
          <p:nvPr/>
        </p:nvSpPr>
        <p:spPr bwMode="auto">
          <a:xfrm>
            <a:off x="6172200" y="1170087"/>
            <a:ext cx="2971800" cy="5078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fontAlgn="base" hangingPunct="0">
              <a:lnSpc>
                <a:spcPct val="80000"/>
              </a:lnSpc>
              <a:spcBef>
                <a:spcPct val="35000"/>
              </a:spcBef>
              <a:spcAft>
                <a:spcPct val="0"/>
              </a:spcAft>
            </a:pPr>
            <a:r>
              <a:rPr lang="en-US" altLang="en-US" b="1" dirty="0" smtClean="0">
                <a:solidFill>
                  <a:srgbClr val="0000FF"/>
                </a:solidFill>
              </a:rPr>
              <a:t>Produces 6-hourly</a:t>
            </a:r>
            <a:r>
              <a:rPr lang="en-US" altLang="en-US" b="1" dirty="0">
                <a:solidFill>
                  <a:srgbClr val="0000FF"/>
                </a:solidFill>
              </a:rPr>
              <a:t>, </a:t>
            </a:r>
            <a:r>
              <a:rPr lang="en-US" altLang="en-US" b="1" dirty="0" smtClean="0">
                <a:solidFill>
                  <a:srgbClr val="0000FF"/>
                </a:solidFill>
              </a:rPr>
              <a:t>global </a:t>
            </a:r>
            <a:r>
              <a:rPr lang="en-US" altLang="en-US" b="1" dirty="0">
                <a:solidFill>
                  <a:srgbClr val="0000FF"/>
                </a:solidFill>
              </a:rPr>
              <a:t>3-d distributions of aerosol species (sulfate, smoke, dust, salt), in real-time </a:t>
            </a:r>
            <a:r>
              <a:rPr lang="en-US" altLang="en-US" b="1" dirty="0" smtClean="0">
                <a:solidFill>
                  <a:srgbClr val="0000FF"/>
                </a:solidFill>
              </a:rPr>
              <a:t>(and </a:t>
            </a:r>
            <a:r>
              <a:rPr lang="en-US" altLang="en-US" b="1" dirty="0">
                <a:solidFill>
                  <a:srgbClr val="0000FF"/>
                </a:solidFill>
              </a:rPr>
              <a:t>back to </a:t>
            </a:r>
            <a:r>
              <a:rPr lang="en-US" altLang="en-US" b="1" dirty="0" smtClean="0">
                <a:solidFill>
                  <a:srgbClr val="0000FF"/>
                </a:solidFill>
              </a:rPr>
              <a:t>2000)</a:t>
            </a:r>
            <a:endParaRPr lang="en-US" altLang="en-US" b="1" dirty="0">
              <a:solidFill>
                <a:srgbClr val="0000FF"/>
              </a:solidFill>
            </a:endParaRPr>
          </a:p>
          <a:p>
            <a:pPr eaLnBrk="0" fontAlgn="base" hangingPunct="0">
              <a:lnSpc>
                <a:spcPct val="80000"/>
              </a:lnSpc>
              <a:spcBef>
                <a:spcPct val="35000"/>
              </a:spcBef>
              <a:spcAft>
                <a:spcPct val="0"/>
              </a:spcAft>
            </a:pPr>
            <a:endParaRPr lang="en-US" altLang="en-US" b="1" u="sng" dirty="0" smtClean="0">
              <a:solidFill>
                <a:srgbClr val="0000FF"/>
              </a:solidFill>
            </a:endParaRPr>
          </a:p>
          <a:p>
            <a:pPr eaLnBrk="0" fontAlgn="base" hangingPunct="0">
              <a:lnSpc>
                <a:spcPct val="80000"/>
              </a:lnSpc>
              <a:spcBef>
                <a:spcPct val="35000"/>
              </a:spcBef>
              <a:spcAft>
                <a:spcPct val="0"/>
              </a:spcAft>
            </a:pPr>
            <a:r>
              <a:rPr lang="en-US" altLang="en-US" b="1" u="sng" dirty="0" smtClean="0">
                <a:solidFill>
                  <a:srgbClr val="0000FF"/>
                </a:solidFill>
              </a:rPr>
              <a:t>Assimilated Data:</a:t>
            </a:r>
          </a:p>
          <a:p>
            <a:pPr eaLnBrk="0" fontAlgn="base" hangingPunct="0">
              <a:lnSpc>
                <a:spcPct val="80000"/>
              </a:lnSpc>
              <a:spcBef>
                <a:spcPct val="35000"/>
              </a:spcBef>
              <a:spcAft>
                <a:spcPct val="0"/>
              </a:spcAft>
            </a:pPr>
            <a:r>
              <a:rPr lang="en-US" altLang="en-US" b="1" dirty="0" smtClean="0">
                <a:solidFill>
                  <a:srgbClr val="0000FF"/>
                </a:solidFill>
              </a:rPr>
              <a:t>NRL </a:t>
            </a:r>
            <a:r>
              <a:rPr lang="en-US" altLang="en-US" b="1" dirty="0">
                <a:solidFill>
                  <a:srgbClr val="0000FF"/>
                </a:solidFill>
              </a:rPr>
              <a:t>Level 3 version of MODIS AOD</a:t>
            </a:r>
          </a:p>
          <a:p>
            <a:pPr eaLnBrk="0" fontAlgn="base" hangingPunct="0">
              <a:lnSpc>
                <a:spcPct val="80000"/>
              </a:lnSpc>
              <a:spcBef>
                <a:spcPct val="35000"/>
              </a:spcBef>
              <a:spcAft>
                <a:spcPct val="0"/>
              </a:spcAft>
            </a:pPr>
            <a:r>
              <a:rPr lang="en-US" altLang="en-US" b="1" dirty="0" smtClean="0">
                <a:solidFill>
                  <a:srgbClr val="0000FF"/>
                </a:solidFill>
              </a:rPr>
              <a:t>AERONET </a:t>
            </a:r>
            <a:r>
              <a:rPr lang="en-US" altLang="en-US" b="1" dirty="0">
                <a:solidFill>
                  <a:srgbClr val="0000FF"/>
                </a:solidFill>
              </a:rPr>
              <a:t>and CALIPSO climatology used for </a:t>
            </a:r>
            <a:r>
              <a:rPr lang="en-US" altLang="en-US" b="1" dirty="0" smtClean="0">
                <a:solidFill>
                  <a:srgbClr val="0000FF"/>
                </a:solidFill>
              </a:rPr>
              <a:t>speciation</a:t>
            </a:r>
          </a:p>
          <a:p>
            <a:pPr eaLnBrk="0" fontAlgn="base" hangingPunct="0">
              <a:lnSpc>
                <a:spcPct val="80000"/>
              </a:lnSpc>
              <a:spcBef>
                <a:spcPct val="35000"/>
              </a:spcBef>
              <a:spcAft>
                <a:spcPct val="0"/>
              </a:spcAft>
            </a:pPr>
            <a:r>
              <a:rPr lang="en-US" altLang="en-US" b="1" dirty="0">
                <a:solidFill>
                  <a:srgbClr val="0000FF"/>
                </a:solidFill>
              </a:rPr>
              <a:t>Operational at Navy</a:t>
            </a:r>
          </a:p>
          <a:p>
            <a:pPr eaLnBrk="0" fontAlgn="base" hangingPunct="0">
              <a:lnSpc>
                <a:spcPct val="80000"/>
              </a:lnSpc>
              <a:spcBef>
                <a:spcPct val="35000"/>
              </a:spcBef>
              <a:spcAft>
                <a:spcPct val="0"/>
              </a:spcAft>
            </a:pPr>
            <a:endParaRPr lang="en-US" altLang="en-US" b="1" dirty="0" smtClean="0">
              <a:solidFill>
                <a:srgbClr val="0000FF"/>
              </a:solidFill>
            </a:endParaRPr>
          </a:p>
          <a:p>
            <a:pPr marL="285750" indent="-285750" eaLnBrk="0" fontAlgn="base" hangingPunct="0">
              <a:lnSpc>
                <a:spcPct val="80000"/>
              </a:lnSpc>
              <a:spcBef>
                <a:spcPct val="35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b="1" dirty="0" smtClean="0">
                <a:solidFill>
                  <a:srgbClr val="0000FF"/>
                </a:solidFill>
              </a:rPr>
              <a:t>Coming </a:t>
            </a:r>
            <a:r>
              <a:rPr lang="en-US" altLang="en-US" b="1" dirty="0">
                <a:solidFill>
                  <a:srgbClr val="0000FF"/>
                </a:solidFill>
              </a:rPr>
              <a:t>soon: over-land </a:t>
            </a:r>
            <a:r>
              <a:rPr lang="en-US" altLang="en-US" b="1" dirty="0" smtClean="0">
                <a:solidFill>
                  <a:srgbClr val="0000FF"/>
                </a:solidFill>
              </a:rPr>
              <a:t>AOD</a:t>
            </a:r>
          </a:p>
          <a:p>
            <a:pPr marL="285750" indent="-285750" eaLnBrk="0" fontAlgn="base" hangingPunct="0">
              <a:lnSpc>
                <a:spcPct val="80000"/>
              </a:lnSpc>
              <a:spcBef>
                <a:spcPct val="35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b="1" dirty="0">
                <a:solidFill>
                  <a:srgbClr val="0000FF"/>
                </a:solidFill>
              </a:rPr>
              <a:t>CALIPSO used for 3-d </a:t>
            </a:r>
            <a:r>
              <a:rPr lang="en-US" altLang="en-US" b="1" dirty="0" err="1">
                <a:solidFill>
                  <a:srgbClr val="0000FF"/>
                </a:solidFill>
              </a:rPr>
              <a:t>var</a:t>
            </a:r>
            <a:r>
              <a:rPr lang="en-US" altLang="en-US" b="1" dirty="0">
                <a:solidFill>
                  <a:srgbClr val="0000FF"/>
                </a:solidFill>
              </a:rPr>
              <a:t> data assimilation and validation </a:t>
            </a:r>
          </a:p>
        </p:txBody>
      </p:sp>
    </p:spTree>
    <p:extLst>
      <p:ext uri="{BB962C8B-B14F-4D97-AF65-F5344CB8AC3E}">
        <p14:creationId xmlns:p14="http://schemas.microsoft.com/office/powerpoint/2010/main" val="3759205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DA634-FF6B-42B7-9DA5-F3521803E16C}" type="slidenum">
              <a:rPr lang="en-US" altLang="en-US">
                <a:solidFill>
                  <a:srgbClr val="000000"/>
                </a:solidFill>
              </a:rPr>
              <a:pPr/>
              <a:t>7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92610" name="Text Box 2"/>
          <p:cNvSpPr txBox="1">
            <a:spLocks noChangeArrowheads="1"/>
          </p:cNvSpPr>
          <p:nvPr/>
        </p:nvSpPr>
        <p:spPr bwMode="auto">
          <a:xfrm>
            <a:off x="2379663" y="361950"/>
            <a:ext cx="397827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i="1" smtClean="0">
                <a:solidFill>
                  <a:srgbClr val="000000"/>
                </a:solidFill>
              </a:rPr>
              <a:t>CALIPSO Assimilation</a:t>
            </a:r>
          </a:p>
        </p:txBody>
      </p:sp>
      <p:sp>
        <p:nvSpPr>
          <p:cNvPr id="1092611" name="Rectangle 3"/>
          <p:cNvSpPr>
            <a:spLocks noChangeArrowheads="1"/>
          </p:cNvSpPr>
          <p:nvPr/>
        </p:nvSpPr>
        <p:spPr bwMode="auto">
          <a:xfrm>
            <a:off x="0" y="25050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US" sz="1600" smtClean="0">
              <a:solidFill>
                <a:srgbClr val="000000"/>
              </a:solidFill>
            </a:endParaRPr>
          </a:p>
        </p:txBody>
      </p:sp>
      <p:pic>
        <p:nvPicPr>
          <p:cNvPr id="1092612" name="Picture 4" descr="fig_1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066800"/>
            <a:ext cx="3962400" cy="264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92613" name="Text Box 5"/>
          <p:cNvSpPr txBox="1">
            <a:spLocks noChangeArrowheads="1"/>
          </p:cNvSpPr>
          <p:nvPr/>
        </p:nvSpPr>
        <p:spPr bwMode="auto">
          <a:xfrm>
            <a:off x="228600" y="3886200"/>
            <a:ext cx="4343400" cy="283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286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Aft>
                <a:spcPct val="0"/>
              </a:spcAft>
              <a:buFontTx/>
              <a:buChar char="•"/>
            </a:pPr>
            <a:r>
              <a:rPr lang="en-US" altLang="en-US" sz="1800" smtClean="0">
                <a:solidFill>
                  <a:srgbClr val="000000"/>
                </a:solidFill>
                <a:latin typeface="Tahoma" pitchFamily="34" charset="0"/>
              </a:rPr>
              <a:t>NAAPS 0.532 </a:t>
            </a:r>
            <a:r>
              <a:rPr lang="en-US" altLang="en-US" sz="1800" smtClean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µm extinction profile (before assimilation, above) depicts elevated aerosol (dust) in SAL, only diffuse aerosol is noted elsewhere in profile</a:t>
            </a:r>
          </a:p>
          <a:p>
            <a:pPr fontAlgn="base">
              <a:spcAft>
                <a:spcPct val="0"/>
              </a:spcAft>
              <a:buFontTx/>
              <a:buChar char="•"/>
            </a:pPr>
            <a:r>
              <a:rPr lang="en-US" altLang="en-US" sz="1800" smtClean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Processed CALIPSO data (top right) indicate substantial near-surface layer</a:t>
            </a:r>
          </a:p>
          <a:p>
            <a:pPr fontAlgn="base">
              <a:spcAft>
                <a:spcPct val="0"/>
              </a:spcAft>
              <a:buFontTx/>
              <a:buChar char="•"/>
            </a:pPr>
            <a:r>
              <a:rPr lang="en-US" altLang="en-US" sz="1800" smtClean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After assimilation (right) NAAPS shows all features seen in CALIPSO</a:t>
            </a:r>
          </a:p>
          <a:p>
            <a:pPr fontAlgn="base">
              <a:spcAft>
                <a:spcPct val="0"/>
              </a:spcAft>
            </a:pPr>
            <a:endParaRPr lang="en-US" altLang="en-US" sz="1800" smtClean="0">
              <a:solidFill>
                <a:srgbClr val="000000"/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1092614" name="Picture 6" descr="fig_1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962400"/>
            <a:ext cx="3962400" cy="264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92619" name="Group 11"/>
          <p:cNvGrpSpPr>
            <a:grpSpLocks/>
          </p:cNvGrpSpPr>
          <p:nvPr/>
        </p:nvGrpSpPr>
        <p:grpSpPr bwMode="auto">
          <a:xfrm>
            <a:off x="4495800" y="1371600"/>
            <a:ext cx="4457700" cy="2455863"/>
            <a:chOff x="2772" y="757"/>
            <a:chExt cx="2808" cy="1547"/>
          </a:xfrm>
        </p:grpSpPr>
        <p:graphicFrame>
          <p:nvGraphicFramePr>
            <p:cNvPr id="1092617" name="Object 9"/>
            <p:cNvGraphicFramePr>
              <a:graphicFrameLocks noChangeAspect="1"/>
            </p:cNvGraphicFramePr>
            <p:nvPr/>
          </p:nvGraphicFramePr>
          <p:xfrm>
            <a:off x="2784" y="757"/>
            <a:ext cx="2796" cy="14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444" name="Acrobat Document" r:id="rId6" imgW="7029450" imgH="4371975" progId="AcroExch.Document.7">
                    <p:embed/>
                  </p:oleObj>
                </mc:Choice>
                <mc:Fallback>
                  <p:oleObj name="Acrobat Document" r:id="rId6" imgW="7029450" imgH="4371975" progId="AcroExch.Document.7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b="35883"/>
                        <a:stretch>
                          <a:fillRect/>
                        </a:stretch>
                      </p:blipFill>
                      <p:spPr bwMode="auto">
                        <a:xfrm>
                          <a:off x="2784" y="757"/>
                          <a:ext cx="2796" cy="14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92618" name="Object 10"/>
            <p:cNvGraphicFramePr>
              <a:graphicFrameLocks noChangeAspect="1"/>
            </p:cNvGraphicFramePr>
            <p:nvPr/>
          </p:nvGraphicFramePr>
          <p:xfrm>
            <a:off x="2772" y="2117"/>
            <a:ext cx="2460" cy="1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445" name="Acrobat Document" r:id="rId8" imgW="7029450" imgH="4371975" progId="AcroExch.Document.7">
                    <p:embed/>
                  </p:oleObj>
                </mc:Choice>
                <mc:Fallback>
                  <p:oleObj name="Acrobat Document" r:id="rId8" imgW="7029450" imgH="4371975" progId="AcroExch.Document.7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t="91205" r="12016" b="533"/>
                        <a:stretch>
                          <a:fillRect/>
                        </a:stretch>
                      </p:blipFill>
                      <p:spPr bwMode="auto">
                        <a:xfrm>
                          <a:off x="2772" y="2117"/>
                          <a:ext cx="2460" cy="18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092620" name="AutoShape 12"/>
          <p:cNvSpPr>
            <a:spLocks noChangeArrowheads="1"/>
          </p:cNvSpPr>
          <p:nvPr/>
        </p:nvSpPr>
        <p:spPr bwMode="auto">
          <a:xfrm>
            <a:off x="3962400" y="2362200"/>
            <a:ext cx="457200" cy="485775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US" sz="1600" smtClean="0">
              <a:solidFill>
                <a:srgbClr val="000000"/>
              </a:solidFill>
            </a:endParaRPr>
          </a:p>
        </p:txBody>
      </p:sp>
      <p:sp>
        <p:nvSpPr>
          <p:cNvPr id="1092621" name="AutoShape 13"/>
          <p:cNvSpPr>
            <a:spLocks noChangeArrowheads="1"/>
          </p:cNvSpPr>
          <p:nvPr/>
        </p:nvSpPr>
        <p:spPr bwMode="auto">
          <a:xfrm rot="5400000">
            <a:off x="6407944" y="3574256"/>
            <a:ext cx="319088" cy="485775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US" sz="160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1402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26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26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2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2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26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2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2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2620" grpId="0" animBg="1"/>
      <p:bldP spid="109262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Comparison of NAAPS analyzed AOD to AERONET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36637"/>
            <a:ext cx="8229600" cy="4525963"/>
          </a:xfrm>
        </p:spPr>
        <p:txBody>
          <a:bodyPr>
            <a:normAutofit/>
          </a:bodyPr>
          <a:lstStyle/>
          <a:p>
            <a:r>
              <a:rPr lang="en-US" smtClean="0"/>
              <a:t>EXAMPLE: Verification of VIIRS impact on NAAPS assimilation done using AERONET L1.5</a:t>
            </a:r>
          </a:p>
        </p:txBody>
      </p:sp>
      <p:pic>
        <p:nvPicPr>
          <p:cNvPr id="5" name="Picture 71" descr="P:\hyer\map_r2_ICAP_MODISONLY_VIIRSOCEAN_MODIS_BUMPEW_v1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51" b="15833"/>
          <a:stretch>
            <a:fillRect/>
          </a:stretch>
        </p:blipFill>
        <p:spPr bwMode="auto">
          <a:xfrm>
            <a:off x="461647" y="3665189"/>
            <a:ext cx="5172705" cy="2701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12"/>
          <p:cNvGrpSpPr>
            <a:grpSpLocks/>
          </p:cNvGrpSpPr>
          <p:nvPr/>
        </p:nvGrpSpPr>
        <p:grpSpPr bwMode="auto">
          <a:xfrm>
            <a:off x="6172200" y="3505200"/>
            <a:ext cx="2864854" cy="3124200"/>
            <a:chOff x="29671228" y="18808568"/>
            <a:chExt cx="3969485" cy="4147260"/>
          </a:xfrm>
        </p:grpSpPr>
        <p:sp>
          <p:nvSpPr>
            <p:cNvPr id="7" name="Rectangle 6"/>
            <p:cNvSpPr/>
            <p:nvPr/>
          </p:nvSpPr>
          <p:spPr>
            <a:xfrm>
              <a:off x="29739417" y="19046699"/>
              <a:ext cx="3712939" cy="38353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8" name="Picture 70" descr="P:\hyer\scatter_r2_ICAP_MODISONLY_VIIRSOCEAN_MODIS_BUMPEW_v12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182" r="1727" b="7928"/>
            <a:stretch>
              <a:fillRect/>
            </a:stretch>
          </p:blipFill>
          <p:spPr bwMode="auto">
            <a:xfrm>
              <a:off x="30275405" y="19058379"/>
              <a:ext cx="3181549" cy="31920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TextBox 10"/>
            <p:cNvSpPr txBox="1">
              <a:spLocks noChangeArrowheads="1"/>
            </p:cNvSpPr>
            <p:nvPr/>
          </p:nvSpPr>
          <p:spPr bwMode="auto">
            <a:xfrm>
              <a:off x="30462966" y="22240233"/>
              <a:ext cx="2644347" cy="6597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/>
              <a:r>
                <a:rPr lang="en-US" altLang="en-US" sz="1200">
                  <a:solidFill>
                    <a:prstClr val="black"/>
                  </a:solidFill>
                  <a:latin typeface="Arial Black" pitchFamily="34" charset="0"/>
                </a:rPr>
                <a:t>R2 NAAPS w/MODIS</a:t>
              </a:r>
            </a:p>
            <a:p>
              <a:pPr algn="ctr" eaLnBrk="1" hangingPunct="1"/>
              <a:r>
                <a:rPr lang="en-US" altLang="en-US" sz="1200">
                  <a:solidFill>
                    <a:prstClr val="black"/>
                  </a:solidFill>
                  <a:latin typeface="Arial Black" pitchFamily="34" charset="0"/>
                </a:rPr>
                <a:t>(by AERONET site)</a:t>
              </a:r>
            </a:p>
          </p:txBody>
        </p:sp>
        <p:sp>
          <p:nvSpPr>
            <p:cNvPr id="10" name="TextBox 51"/>
            <p:cNvSpPr txBox="1">
              <a:spLocks noChangeArrowheads="1"/>
            </p:cNvSpPr>
            <p:nvPr/>
          </p:nvSpPr>
          <p:spPr bwMode="auto">
            <a:xfrm rot="5400000">
              <a:off x="27927488" y="20552308"/>
              <a:ext cx="4147260" cy="6597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/>
              <a:r>
                <a:rPr lang="en-US" altLang="en-US" sz="1200">
                  <a:solidFill>
                    <a:prstClr val="black"/>
                  </a:solidFill>
                  <a:latin typeface="Arial Black" pitchFamily="34" charset="0"/>
                </a:rPr>
                <a:t>R2 NAAPS w/MODIS+VIIRS</a:t>
              </a:r>
            </a:p>
            <a:p>
              <a:pPr algn="ctr" eaLnBrk="1" hangingPunct="1"/>
              <a:r>
                <a:rPr lang="en-US" altLang="en-US" sz="1200">
                  <a:solidFill>
                    <a:prstClr val="black"/>
                  </a:solidFill>
                  <a:latin typeface="Arial Black" pitchFamily="34" charset="0"/>
                </a:rPr>
                <a:t>(by AERONET site)</a:t>
              </a:r>
            </a:p>
          </p:txBody>
        </p:sp>
        <p:sp>
          <p:nvSpPr>
            <p:cNvPr id="11" name="TextBox 53"/>
            <p:cNvSpPr txBox="1">
              <a:spLocks noChangeArrowheads="1"/>
            </p:cNvSpPr>
            <p:nvPr/>
          </p:nvSpPr>
          <p:spPr bwMode="auto">
            <a:xfrm>
              <a:off x="30632400" y="19431000"/>
              <a:ext cx="2322513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/>
              <a:r>
                <a:rPr lang="en-US" altLang="en-US" sz="1400" dirty="0">
                  <a:solidFill>
                    <a:srgbClr val="FF0000"/>
                  </a:solidFill>
                  <a:latin typeface="Arial Black" pitchFamily="34" charset="0"/>
                </a:rPr>
                <a:t>MODIS+VIIRS </a:t>
              </a:r>
            </a:p>
            <a:p>
              <a:pPr algn="ctr" eaLnBrk="1" hangingPunct="1"/>
              <a:r>
                <a:rPr lang="en-US" altLang="en-US" sz="1400" dirty="0">
                  <a:solidFill>
                    <a:srgbClr val="FF0000"/>
                  </a:solidFill>
                  <a:latin typeface="Arial Black" pitchFamily="34" charset="0"/>
                </a:rPr>
                <a:t>better</a:t>
              </a:r>
            </a:p>
          </p:txBody>
        </p:sp>
        <p:sp>
          <p:nvSpPr>
            <p:cNvPr id="12" name="TextBox 54"/>
            <p:cNvSpPr txBox="1">
              <a:spLocks noChangeArrowheads="1"/>
            </p:cNvSpPr>
            <p:nvPr/>
          </p:nvSpPr>
          <p:spPr bwMode="auto">
            <a:xfrm>
              <a:off x="31318200" y="21336000"/>
              <a:ext cx="2322513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/>
              <a:r>
                <a:rPr lang="en-US" altLang="en-US" sz="1400">
                  <a:solidFill>
                    <a:srgbClr val="FF0000"/>
                  </a:solidFill>
                  <a:latin typeface="Arial Black" pitchFamily="34" charset="0"/>
                </a:rPr>
                <a:t>MODIS-only </a:t>
              </a:r>
            </a:p>
            <a:p>
              <a:pPr algn="ctr" eaLnBrk="1" hangingPunct="1"/>
              <a:r>
                <a:rPr lang="en-US" altLang="en-US" sz="1400">
                  <a:solidFill>
                    <a:srgbClr val="FF0000"/>
                  </a:solidFill>
                  <a:latin typeface="Arial Black" pitchFamily="34" charset="0"/>
                </a:rPr>
                <a:t>better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9239977" y="0"/>
            <a:ext cx="4933223" cy="56938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prstClr val="black"/>
                </a:solidFill>
              </a:rPr>
              <a:t>NAAPS was run with the AOD assimilation package NAVDAS-AOD for the period 20130201-20140201, in two </a:t>
            </a:r>
            <a:r>
              <a:rPr lang="en-US" sz="1400" dirty="0" smtClean="0">
                <a:solidFill>
                  <a:prstClr val="black"/>
                </a:solidFill>
              </a:rPr>
              <a:t>configurations: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US" sz="1400" dirty="0" smtClean="0">
                <a:solidFill>
                  <a:prstClr val="black"/>
                </a:solidFill>
              </a:rPr>
              <a:t>The </a:t>
            </a:r>
            <a:r>
              <a:rPr lang="en-US" sz="1400" dirty="0">
                <a:solidFill>
                  <a:prstClr val="black"/>
                </a:solidFill>
              </a:rPr>
              <a:t>first configuration was close to the current Navy operational configuration including assimilation of MODIS AOD using the NRL/UND Level 3 AOD product. </a:t>
            </a:r>
            <a:endParaRPr lang="en-US" sz="1400" dirty="0" smtClean="0">
              <a:solidFill>
                <a:prstClr val="black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US" sz="1400" dirty="0" smtClean="0">
                <a:solidFill>
                  <a:prstClr val="black"/>
                </a:solidFill>
              </a:rPr>
              <a:t>The </a:t>
            </a:r>
            <a:r>
              <a:rPr lang="en-US" sz="1400" dirty="0">
                <a:solidFill>
                  <a:prstClr val="black"/>
                </a:solidFill>
              </a:rPr>
              <a:t>second configuration combined the NRL/UND MODIS AOD with a VIIRS AOD product based on the VAOOO EDR product from JPSS. This product used all in-granule quality flags as well as additional textural filtering. </a:t>
            </a:r>
            <a:endParaRPr lang="en-US" sz="1400" dirty="0" smtClean="0">
              <a:solidFill>
                <a:prstClr val="black"/>
              </a:solidFill>
            </a:endParaRPr>
          </a:p>
          <a:p>
            <a:pPr>
              <a:defRPr/>
            </a:pPr>
            <a:r>
              <a:rPr lang="en-US" sz="1400" dirty="0" smtClean="0">
                <a:solidFill>
                  <a:prstClr val="black"/>
                </a:solidFill>
              </a:rPr>
              <a:t>Analyzed </a:t>
            </a:r>
            <a:r>
              <a:rPr lang="en-US" sz="1400" dirty="0">
                <a:solidFill>
                  <a:prstClr val="black"/>
                </a:solidFill>
              </a:rPr>
              <a:t>AOD output from NAAPS was compared to AERONET L1.5 observations, and statistical comparison of NAAPS vs AERONET was compiled for each AERONET station. </a:t>
            </a:r>
            <a:endParaRPr lang="en-US" sz="1400" dirty="0" smtClean="0">
              <a:solidFill>
                <a:prstClr val="black"/>
              </a:solidFill>
            </a:endParaRPr>
          </a:p>
          <a:p>
            <a:pPr>
              <a:defRPr/>
            </a:pPr>
            <a:r>
              <a:rPr lang="en-US" sz="1400" dirty="0" smtClean="0">
                <a:solidFill>
                  <a:prstClr val="black"/>
                </a:solidFill>
              </a:rPr>
              <a:t>The </a:t>
            </a:r>
            <a:r>
              <a:rPr lang="en-US" sz="1400" dirty="0">
                <a:solidFill>
                  <a:prstClr val="black"/>
                </a:solidFill>
              </a:rPr>
              <a:t>balance of evidence for improvement of NAAPS analysis is based on improvement of statistical performance vs AERONET at a majority of stations. For the runs compared in this analysis, RMSE was reduced at 234 of 399 AERONET stations (not shown). </a:t>
            </a:r>
            <a:endParaRPr lang="en-US" sz="1400" dirty="0" smtClean="0">
              <a:solidFill>
                <a:prstClr val="black"/>
              </a:solidFill>
            </a:endParaRPr>
          </a:p>
          <a:p>
            <a:pPr>
              <a:defRPr/>
            </a:pPr>
            <a:r>
              <a:rPr lang="en-US" sz="1400" dirty="0" smtClean="0">
                <a:solidFill>
                  <a:prstClr val="black"/>
                </a:solidFill>
              </a:rPr>
              <a:t>The </a:t>
            </a:r>
            <a:r>
              <a:rPr lang="en-US" sz="1400" dirty="0">
                <a:solidFill>
                  <a:prstClr val="black"/>
                </a:solidFill>
              </a:rPr>
              <a:t>correlation (r</a:t>
            </a:r>
            <a:r>
              <a:rPr lang="en-US" sz="1400" baseline="30000" dirty="0">
                <a:solidFill>
                  <a:prstClr val="black"/>
                </a:solidFill>
              </a:rPr>
              <a:t>2</a:t>
            </a:r>
            <a:r>
              <a:rPr lang="en-US" sz="1400" dirty="0">
                <a:solidFill>
                  <a:prstClr val="black"/>
                </a:solidFill>
              </a:rPr>
              <a:t>) between the runs increased at 272 of 399 stations. The figures above show this </a:t>
            </a:r>
            <a:r>
              <a:rPr lang="en-US" sz="1400" dirty="0" smtClean="0">
                <a:solidFill>
                  <a:prstClr val="black"/>
                </a:solidFill>
              </a:rPr>
              <a:t>as (bottom) a scatter plot of the single-station r</a:t>
            </a:r>
            <a:r>
              <a:rPr lang="en-US" sz="1400" baseline="30000" dirty="0" smtClean="0">
                <a:solidFill>
                  <a:prstClr val="black"/>
                </a:solidFill>
              </a:rPr>
              <a:t>2</a:t>
            </a:r>
            <a:r>
              <a:rPr lang="en-US" sz="1400" dirty="0" smtClean="0">
                <a:solidFill>
                  <a:prstClr val="black"/>
                </a:solidFill>
              </a:rPr>
              <a:t> for each run, </a:t>
            </a:r>
            <a:r>
              <a:rPr lang="en-US" sz="1400" dirty="0">
                <a:solidFill>
                  <a:prstClr val="black"/>
                </a:solidFill>
              </a:rPr>
              <a:t>and </a:t>
            </a:r>
            <a:r>
              <a:rPr lang="en-US" sz="1400" dirty="0" smtClean="0">
                <a:solidFill>
                  <a:prstClr val="black"/>
                </a:solidFill>
              </a:rPr>
              <a:t>(top) </a:t>
            </a:r>
            <a:r>
              <a:rPr lang="en-US" sz="1400" dirty="0">
                <a:solidFill>
                  <a:prstClr val="black"/>
                </a:solidFill>
              </a:rPr>
              <a:t>a map indicating the locations of stations where r</a:t>
            </a:r>
            <a:r>
              <a:rPr lang="en-US" sz="1400" baseline="30000" dirty="0">
                <a:solidFill>
                  <a:prstClr val="black"/>
                </a:solidFill>
              </a:rPr>
              <a:t>2</a:t>
            </a:r>
            <a:r>
              <a:rPr lang="en-US" sz="1400" dirty="0">
                <a:solidFill>
                  <a:prstClr val="black"/>
                </a:solidFill>
              </a:rPr>
              <a:t> was significantly different between the two runs. Stations where r</a:t>
            </a:r>
            <a:r>
              <a:rPr lang="en-US" sz="1400" baseline="30000" dirty="0">
                <a:solidFill>
                  <a:prstClr val="black"/>
                </a:solidFill>
              </a:rPr>
              <a:t>2</a:t>
            </a:r>
            <a:r>
              <a:rPr lang="en-US" sz="1400" dirty="0">
                <a:solidFill>
                  <a:prstClr val="black"/>
                </a:solidFill>
              </a:rPr>
              <a:t> was within 0.05 for the two runs are shown in gray; for other stations, the colors indicate the runs, and the size of symbols is proportional to the r</a:t>
            </a:r>
            <a:r>
              <a:rPr lang="en-US" sz="1400" baseline="30000" dirty="0">
                <a:solidFill>
                  <a:prstClr val="black"/>
                </a:solidFill>
              </a:rPr>
              <a:t>2</a:t>
            </a:r>
            <a:r>
              <a:rPr lang="en-US" sz="1400" dirty="0">
                <a:solidFill>
                  <a:prstClr val="black"/>
                </a:solidFill>
              </a:rPr>
              <a:t>. Thus, stations where the blue circle is </a:t>
            </a:r>
            <a:r>
              <a:rPr lang="en-US" sz="1400" dirty="0" smtClean="0">
                <a:solidFill>
                  <a:prstClr val="black"/>
                </a:solidFill>
              </a:rPr>
              <a:t>larger than the red </a:t>
            </a:r>
            <a:r>
              <a:rPr lang="en-US" sz="1400" dirty="0">
                <a:solidFill>
                  <a:prstClr val="black"/>
                </a:solidFill>
              </a:rPr>
              <a:t>show better results for the VIIRS+MODIS run relative to MODIS-only.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61647" y="2057400"/>
            <a:ext cx="830135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LEFT: Correlation coefficient </a:t>
            </a:r>
            <a:r>
              <a:rPr lang="en-US" i="1" dirty="0" smtClean="0">
                <a:solidFill>
                  <a:prstClr val="black"/>
                </a:solidFill>
              </a:rPr>
              <a:t>r</a:t>
            </a:r>
            <a:r>
              <a:rPr lang="en-US" i="1" baseline="30000" dirty="0" smtClean="0">
                <a:solidFill>
                  <a:prstClr val="black"/>
                </a:solidFill>
              </a:rPr>
              <a:t>2</a:t>
            </a:r>
            <a:r>
              <a:rPr lang="en-US" dirty="0" smtClean="0">
                <a:solidFill>
                  <a:prstClr val="black"/>
                </a:solidFill>
              </a:rPr>
              <a:t> for each AERONET station for </a:t>
            </a:r>
            <a:r>
              <a:rPr lang="en-US" b="1" dirty="0" smtClean="0">
                <a:solidFill>
                  <a:srgbClr val="002060"/>
                </a:solidFill>
              </a:rPr>
              <a:t>VIIRS+MODIS</a:t>
            </a:r>
            <a:r>
              <a:rPr lang="en-US" dirty="0" smtClean="0">
                <a:solidFill>
                  <a:prstClr val="black"/>
                </a:solidFill>
              </a:rPr>
              <a:t> and </a:t>
            </a:r>
            <a:r>
              <a:rPr lang="en-US" b="1" dirty="0" smtClean="0">
                <a:solidFill>
                  <a:srgbClr val="FF0000"/>
                </a:solidFill>
              </a:rPr>
              <a:t>MODIS-only</a:t>
            </a:r>
            <a:r>
              <a:rPr lang="en-US" dirty="0" smtClean="0">
                <a:solidFill>
                  <a:prstClr val="black"/>
                </a:solidFill>
              </a:rPr>
              <a:t>. Larger = better. (gray = small/no difference).</a:t>
            </a:r>
          </a:p>
          <a:p>
            <a:r>
              <a:rPr lang="en-US" dirty="0" smtClean="0">
                <a:solidFill>
                  <a:prstClr val="black"/>
                </a:solidFill>
              </a:rPr>
              <a:t>RIGHT: scatter plot of per-station r2 of analyzed AOD.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</a:rPr>
              <a:t>VIIRS+MODIS has </a:t>
            </a:r>
            <a:r>
              <a:rPr lang="en-US" dirty="0">
                <a:solidFill>
                  <a:prstClr val="black"/>
                </a:solidFill>
              </a:rPr>
              <a:t>better </a:t>
            </a:r>
            <a:r>
              <a:rPr lang="en-US" i="1" dirty="0" smtClean="0">
                <a:solidFill>
                  <a:prstClr val="black"/>
                </a:solidFill>
              </a:rPr>
              <a:t>r</a:t>
            </a:r>
            <a:r>
              <a:rPr lang="en-US" i="1" baseline="30000" dirty="0" smtClean="0">
                <a:solidFill>
                  <a:prstClr val="black"/>
                </a:solidFill>
              </a:rPr>
              <a:t>2</a:t>
            </a:r>
            <a:r>
              <a:rPr lang="en-US" dirty="0" smtClean="0">
                <a:solidFill>
                  <a:prstClr val="black"/>
                </a:solidFill>
              </a:rPr>
              <a:t> at </a:t>
            </a:r>
            <a:r>
              <a:rPr lang="en-US" dirty="0">
                <a:solidFill>
                  <a:prstClr val="black"/>
                </a:solidFill>
              </a:rPr>
              <a:t>272 of 399 </a:t>
            </a:r>
            <a:r>
              <a:rPr lang="en-US" dirty="0" smtClean="0">
                <a:solidFill>
                  <a:prstClr val="black"/>
                </a:solidFill>
              </a:rPr>
              <a:t>stations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</a:rPr>
              <a:t>RMSE also tested: VIIRS+MODIS has lower RMSE at 234 of 399 stations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3104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Comparison of NAAPS analyzed AOD to AERONET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36637"/>
            <a:ext cx="8229600" cy="4525963"/>
          </a:xfrm>
        </p:spPr>
        <p:txBody>
          <a:bodyPr>
            <a:normAutofit/>
          </a:bodyPr>
          <a:lstStyle/>
          <a:p>
            <a:r>
              <a:rPr lang="en-US" smtClean="0"/>
              <a:t>EXAMPLE: Verification of VIIRS impact on NAAPS assimilation done using AERONET L1.5</a:t>
            </a:r>
          </a:p>
        </p:txBody>
      </p:sp>
      <p:pic>
        <p:nvPicPr>
          <p:cNvPr id="5" name="Picture 71" descr="P:\hyer\map_r2_ICAP_MODISONLY_VIIRSOCEAN_MODIS_BUMPEW_v1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51" b="15833"/>
          <a:stretch>
            <a:fillRect/>
          </a:stretch>
        </p:blipFill>
        <p:spPr bwMode="auto">
          <a:xfrm>
            <a:off x="461647" y="3665189"/>
            <a:ext cx="5172705" cy="2701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12"/>
          <p:cNvGrpSpPr>
            <a:grpSpLocks/>
          </p:cNvGrpSpPr>
          <p:nvPr/>
        </p:nvGrpSpPr>
        <p:grpSpPr bwMode="auto">
          <a:xfrm>
            <a:off x="6172200" y="3505200"/>
            <a:ext cx="2864854" cy="3124200"/>
            <a:chOff x="29671228" y="18808568"/>
            <a:chExt cx="3969485" cy="4147260"/>
          </a:xfrm>
        </p:grpSpPr>
        <p:sp>
          <p:nvSpPr>
            <p:cNvPr id="7" name="Rectangle 6"/>
            <p:cNvSpPr/>
            <p:nvPr/>
          </p:nvSpPr>
          <p:spPr>
            <a:xfrm>
              <a:off x="29739417" y="19046699"/>
              <a:ext cx="3712939" cy="38353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8" name="Picture 70" descr="P:\hyer\scatter_r2_ICAP_MODISONLY_VIIRSOCEAN_MODIS_BUMPEW_v12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182" r="1727" b="7928"/>
            <a:stretch>
              <a:fillRect/>
            </a:stretch>
          </p:blipFill>
          <p:spPr bwMode="auto">
            <a:xfrm>
              <a:off x="30275405" y="19058379"/>
              <a:ext cx="3181549" cy="31920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TextBox 10"/>
            <p:cNvSpPr txBox="1">
              <a:spLocks noChangeArrowheads="1"/>
            </p:cNvSpPr>
            <p:nvPr/>
          </p:nvSpPr>
          <p:spPr bwMode="auto">
            <a:xfrm>
              <a:off x="30462966" y="22240233"/>
              <a:ext cx="2644347" cy="6597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/>
              <a:r>
                <a:rPr lang="en-US" altLang="en-US" sz="1200">
                  <a:solidFill>
                    <a:prstClr val="black"/>
                  </a:solidFill>
                  <a:latin typeface="Arial Black" pitchFamily="34" charset="0"/>
                </a:rPr>
                <a:t>R2 NAAPS w/MODIS</a:t>
              </a:r>
            </a:p>
            <a:p>
              <a:pPr algn="ctr" eaLnBrk="1" hangingPunct="1"/>
              <a:r>
                <a:rPr lang="en-US" altLang="en-US" sz="1200">
                  <a:solidFill>
                    <a:prstClr val="black"/>
                  </a:solidFill>
                  <a:latin typeface="Arial Black" pitchFamily="34" charset="0"/>
                </a:rPr>
                <a:t>(by AERONET site)</a:t>
              </a:r>
            </a:p>
          </p:txBody>
        </p:sp>
        <p:sp>
          <p:nvSpPr>
            <p:cNvPr id="10" name="TextBox 51"/>
            <p:cNvSpPr txBox="1">
              <a:spLocks noChangeArrowheads="1"/>
            </p:cNvSpPr>
            <p:nvPr/>
          </p:nvSpPr>
          <p:spPr bwMode="auto">
            <a:xfrm rot="5400000">
              <a:off x="27927488" y="20552308"/>
              <a:ext cx="4147260" cy="6597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/>
              <a:r>
                <a:rPr lang="en-US" altLang="en-US" sz="1200">
                  <a:solidFill>
                    <a:prstClr val="black"/>
                  </a:solidFill>
                  <a:latin typeface="Arial Black" pitchFamily="34" charset="0"/>
                </a:rPr>
                <a:t>R2 NAAPS w/MODIS+VIIRS</a:t>
              </a:r>
            </a:p>
            <a:p>
              <a:pPr algn="ctr" eaLnBrk="1" hangingPunct="1"/>
              <a:r>
                <a:rPr lang="en-US" altLang="en-US" sz="1200">
                  <a:solidFill>
                    <a:prstClr val="black"/>
                  </a:solidFill>
                  <a:latin typeface="Arial Black" pitchFamily="34" charset="0"/>
                </a:rPr>
                <a:t>(by AERONET site)</a:t>
              </a:r>
            </a:p>
          </p:txBody>
        </p:sp>
        <p:sp>
          <p:nvSpPr>
            <p:cNvPr id="11" name="TextBox 53"/>
            <p:cNvSpPr txBox="1">
              <a:spLocks noChangeArrowheads="1"/>
            </p:cNvSpPr>
            <p:nvPr/>
          </p:nvSpPr>
          <p:spPr bwMode="auto">
            <a:xfrm>
              <a:off x="30632400" y="19431000"/>
              <a:ext cx="2322513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/>
              <a:r>
                <a:rPr lang="en-US" altLang="en-US" sz="1400" dirty="0">
                  <a:solidFill>
                    <a:srgbClr val="FF0000"/>
                  </a:solidFill>
                  <a:latin typeface="Arial Black" pitchFamily="34" charset="0"/>
                </a:rPr>
                <a:t>MODIS+VIIRS </a:t>
              </a:r>
            </a:p>
            <a:p>
              <a:pPr algn="ctr" eaLnBrk="1" hangingPunct="1"/>
              <a:r>
                <a:rPr lang="en-US" altLang="en-US" sz="1400" dirty="0">
                  <a:solidFill>
                    <a:srgbClr val="FF0000"/>
                  </a:solidFill>
                  <a:latin typeface="Arial Black" pitchFamily="34" charset="0"/>
                </a:rPr>
                <a:t>better</a:t>
              </a:r>
            </a:p>
          </p:txBody>
        </p:sp>
        <p:sp>
          <p:nvSpPr>
            <p:cNvPr id="12" name="TextBox 54"/>
            <p:cNvSpPr txBox="1">
              <a:spLocks noChangeArrowheads="1"/>
            </p:cNvSpPr>
            <p:nvPr/>
          </p:nvSpPr>
          <p:spPr bwMode="auto">
            <a:xfrm>
              <a:off x="31318200" y="21336000"/>
              <a:ext cx="2322513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/>
              <a:r>
                <a:rPr lang="en-US" altLang="en-US" sz="1400">
                  <a:solidFill>
                    <a:srgbClr val="FF0000"/>
                  </a:solidFill>
                  <a:latin typeface="Arial Black" pitchFamily="34" charset="0"/>
                </a:rPr>
                <a:t>MODIS-only </a:t>
              </a:r>
            </a:p>
            <a:p>
              <a:pPr algn="ctr" eaLnBrk="1" hangingPunct="1"/>
              <a:r>
                <a:rPr lang="en-US" altLang="en-US" sz="1400">
                  <a:solidFill>
                    <a:srgbClr val="FF0000"/>
                  </a:solidFill>
                  <a:latin typeface="Arial Black" pitchFamily="34" charset="0"/>
                </a:rPr>
                <a:t>better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9239977" y="0"/>
            <a:ext cx="4933223" cy="56938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prstClr val="black"/>
                </a:solidFill>
              </a:rPr>
              <a:t>NAAPS was run with the AOD assimilation package NAVDAS-AOD for the period 20130201-20140201, in two </a:t>
            </a:r>
            <a:r>
              <a:rPr lang="en-US" sz="1400" dirty="0" smtClean="0">
                <a:solidFill>
                  <a:prstClr val="black"/>
                </a:solidFill>
              </a:rPr>
              <a:t>configurations: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US" sz="1400" dirty="0" smtClean="0">
                <a:solidFill>
                  <a:prstClr val="black"/>
                </a:solidFill>
              </a:rPr>
              <a:t>The </a:t>
            </a:r>
            <a:r>
              <a:rPr lang="en-US" sz="1400" dirty="0">
                <a:solidFill>
                  <a:prstClr val="black"/>
                </a:solidFill>
              </a:rPr>
              <a:t>first configuration was close to the current Navy operational configuration including assimilation of MODIS AOD using the NRL/UND Level 3 AOD product. </a:t>
            </a:r>
            <a:endParaRPr lang="en-US" sz="1400" dirty="0" smtClean="0">
              <a:solidFill>
                <a:prstClr val="black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US" sz="1400" dirty="0" smtClean="0">
                <a:solidFill>
                  <a:prstClr val="black"/>
                </a:solidFill>
              </a:rPr>
              <a:t>The </a:t>
            </a:r>
            <a:r>
              <a:rPr lang="en-US" sz="1400" dirty="0">
                <a:solidFill>
                  <a:prstClr val="black"/>
                </a:solidFill>
              </a:rPr>
              <a:t>second configuration combined the NRL/UND MODIS AOD with a VIIRS AOD product based on the VAOOO EDR product from JPSS. This product used all in-granule quality flags as well as additional textural filtering. </a:t>
            </a:r>
            <a:endParaRPr lang="en-US" sz="1400" dirty="0" smtClean="0">
              <a:solidFill>
                <a:prstClr val="black"/>
              </a:solidFill>
            </a:endParaRPr>
          </a:p>
          <a:p>
            <a:pPr>
              <a:defRPr/>
            </a:pPr>
            <a:r>
              <a:rPr lang="en-US" sz="1400" dirty="0" smtClean="0">
                <a:solidFill>
                  <a:prstClr val="black"/>
                </a:solidFill>
              </a:rPr>
              <a:t>Analyzed </a:t>
            </a:r>
            <a:r>
              <a:rPr lang="en-US" sz="1400" dirty="0">
                <a:solidFill>
                  <a:prstClr val="black"/>
                </a:solidFill>
              </a:rPr>
              <a:t>AOD output from NAAPS was compared to AERONET L1.5 observations, and statistical comparison of NAAPS vs AERONET was compiled for each AERONET station. </a:t>
            </a:r>
            <a:endParaRPr lang="en-US" sz="1400" dirty="0" smtClean="0">
              <a:solidFill>
                <a:prstClr val="black"/>
              </a:solidFill>
            </a:endParaRPr>
          </a:p>
          <a:p>
            <a:pPr>
              <a:defRPr/>
            </a:pPr>
            <a:r>
              <a:rPr lang="en-US" sz="1400" dirty="0" smtClean="0">
                <a:solidFill>
                  <a:prstClr val="black"/>
                </a:solidFill>
              </a:rPr>
              <a:t>The </a:t>
            </a:r>
            <a:r>
              <a:rPr lang="en-US" sz="1400" dirty="0">
                <a:solidFill>
                  <a:prstClr val="black"/>
                </a:solidFill>
              </a:rPr>
              <a:t>balance of evidence for improvement of NAAPS analysis is based on improvement of statistical performance vs AERONET at a majority of stations. For the runs compared in this analysis, RMSE was reduced at 234 of 399 AERONET stations (not shown). </a:t>
            </a:r>
            <a:endParaRPr lang="en-US" sz="1400" dirty="0" smtClean="0">
              <a:solidFill>
                <a:prstClr val="black"/>
              </a:solidFill>
            </a:endParaRPr>
          </a:p>
          <a:p>
            <a:pPr>
              <a:defRPr/>
            </a:pPr>
            <a:r>
              <a:rPr lang="en-US" sz="1400" dirty="0" smtClean="0">
                <a:solidFill>
                  <a:prstClr val="black"/>
                </a:solidFill>
              </a:rPr>
              <a:t>The </a:t>
            </a:r>
            <a:r>
              <a:rPr lang="en-US" sz="1400" dirty="0">
                <a:solidFill>
                  <a:prstClr val="black"/>
                </a:solidFill>
              </a:rPr>
              <a:t>correlation (r</a:t>
            </a:r>
            <a:r>
              <a:rPr lang="en-US" sz="1400" baseline="30000" dirty="0">
                <a:solidFill>
                  <a:prstClr val="black"/>
                </a:solidFill>
              </a:rPr>
              <a:t>2</a:t>
            </a:r>
            <a:r>
              <a:rPr lang="en-US" sz="1400" dirty="0">
                <a:solidFill>
                  <a:prstClr val="black"/>
                </a:solidFill>
              </a:rPr>
              <a:t>) between the runs increased at 272 of 399 stations. The figures above show this </a:t>
            </a:r>
            <a:r>
              <a:rPr lang="en-US" sz="1400" dirty="0" smtClean="0">
                <a:solidFill>
                  <a:prstClr val="black"/>
                </a:solidFill>
              </a:rPr>
              <a:t>as (bottom) a scatter plot of the single-station r</a:t>
            </a:r>
            <a:r>
              <a:rPr lang="en-US" sz="1400" baseline="30000" dirty="0" smtClean="0">
                <a:solidFill>
                  <a:prstClr val="black"/>
                </a:solidFill>
              </a:rPr>
              <a:t>2</a:t>
            </a:r>
            <a:r>
              <a:rPr lang="en-US" sz="1400" dirty="0" smtClean="0">
                <a:solidFill>
                  <a:prstClr val="black"/>
                </a:solidFill>
              </a:rPr>
              <a:t> for each run, </a:t>
            </a:r>
            <a:r>
              <a:rPr lang="en-US" sz="1400" dirty="0">
                <a:solidFill>
                  <a:prstClr val="black"/>
                </a:solidFill>
              </a:rPr>
              <a:t>and </a:t>
            </a:r>
            <a:r>
              <a:rPr lang="en-US" sz="1400" dirty="0" smtClean="0">
                <a:solidFill>
                  <a:prstClr val="black"/>
                </a:solidFill>
              </a:rPr>
              <a:t>(top) </a:t>
            </a:r>
            <a:r>
              <a:rPr lang="en-US" sz="1400" dirty="0">
                <a:solidFill>
                  <a:prstClr val="black"/>
                </a:solidFill>
              </a:rPr>
              <a:t>a map indicating the locations of stations where r</a:t>
            </a:r>
            <a:r>
              <a:rPr lang="en-US" sz="1400" baseline="30000" dirty="0">
                <a:solidFill>
                  <a:prstClr val="black"/>
                </a:solidFill>
              </a:rPr>
              <a:t>2</a:t>
            </a:r>
            <a:r>
              <a:rPr lang="en-US" sz="1400" dirty="0">
                <a:solidFill>
                  <a:prstClr val="black"/>
                </a:solidFill>
              </a:rPr>
              <a:t> was significantly different between the two runs. Stations where r</a:t>
            </a:r>
            <a:r>
              <a:rPr lang="en-US" sz="1400" baseline="30000" dirty="0">
                <a:solidFill>
                  <a:prstClr val="black"/>
                </a:solidFill>
              </a:rPr>
              <a:t>2</a:t>
            </a:r>
            <a:r>
              <a:rPr lang="en-US" sz="1400" dirty="0">
                <a:solidFill>
                  <a:prstClr val="black"/>
                </a:solidFill>
              </a:rPr>
              <a:t> was within 0.05 for the two runs are shown in gray; for other stations, the colors indicate the runs, and the size of symbols is proportional to the r</a:t>
            </a:r>
            <a:r>
              <a:rPr lang="en-US" sz="1400" baseline="30000" dirty="0">
                <a:solidFill>
                  <a:prstClr val="black"/>
                </a:solidFill>
              </a:rPr>
              <a:t>2</a:t>
            </a:r>
            <a:r>
              <a:rPr lang="en-US" sz="1400" dirty="0">
                <a:solidFill>
                  <a:prstClr val="black"/>
                </a:solidFill>
              </a:rPr>
              <a:t>. Thus, stations where the blue circle is </a:t>
            </a:r>
            <a:r>
              <a:rPr lang="en-US" sz="1400" dirty="0" smtClean="0">
                <a:solidFill>
                  <a:prstClr val="black"/>
                </a:solidFill>
              </a:rPr>
              <a:t>larger than the red </a:t>
            </a:r>
            <a:r>
              <a:rPr lang="en-US" sz="1400" dirty="0">
                <a:solidFill>
                  <a:prstClr val="black"/>
                </a:solidFill>
              </a:rPr>
              <a:t>show better results for the VIIRS+MODIS run relative to MODIS-only.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61647" y="2057400"/>
            <a:ext cx="830135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LEFT: Correlation coefficient </a:t>
            </a:r>
            <a:r>
              <a:rPr lang="en-US" i="1" dirty="0" smtClean="0">
                <a:solidFill>
                  <a:prstClr val="black"/>
                </a:solidFill>
              </a:rPr>
              <a:t>r</a:t>
            </a:r>
            <a:r>
              <a:rPr lang="en-US" i="1" baseline="30000" dirty="0" smtClean="0">
                <a:solidFill>
                  <a:prstClr val="black"/>
                </a:solidFill>
              </a:rPr>
              <a:t>2</a:t>
            </a:r>
            <a:r>
              <a:rPr lang="en-US" dirty="0" smtClean="0">
                <a:solidFill>
                  <a:prstClr val="black"/>
                </a:solidFill>
              </a:rPr>
              <a:t> for each AERONET station for </a:t>
            </a:r>
            <a:r>
              <a:rPr lang="en-US" b="1" dirty="0" smtClean="0">
                <a:solidFill>
                  <a:srgbClr val="002060"/>
                </a:solidFill>
              </a:rPr>
              <a:t>VIIRS+MODIS</a:t>
            </a:r>
            <a:r>
              <a:rPr lang="en-US" dirty="0" smtClean="0">
                <a:solidFill>
                  <a:prstClr val="black"/>
                </a:solidFill>
              </a:rPr>
              <a:t> and </a:t>
            </a:r>
            <a:r>
              <a:rPr lang="en-US" b="1" dirty="0" smtClean="0">
                <a:solidFill>
                  <a:srgbClr val="FF0000"/>
                </a:solidFill>
              </a:rPr>
              <a:t>MODIS-only</a:t>
            </a:r>
            <a:r>
              <a:rPr lang="en-US" dirty="0" smtClean="0">
                <a:solidFill>
                  <a:prstClr val="black"/>
                </a:solidFill>
              </a:rPr>
              <a:t>. Larger = better. (gray = small/no difference).</a:t>
            </a:r>
          </a:p>
          <a:p>
            <a:r>
              <a:rPr lang="en-US" dirty="0" smtClean="0">
                <a:solidFill>
                  <a:prstClr val="black"/>
                </a:solidFill>
              </a:rPr>
              <a:t>RIGHT: scatter plot of per-station r2 of analyzed AOD.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</a:rPr>
              <a:t>VIIRS+MODIS has </a:t>
            </a:r>
            <a:r>
              <a:rPr lang="en-US" dirty="0">
                <a:solidFill>
                  <a:prstClr val="black"/>
                </a:solidFill>
              </a:rPr>
              <a:t>better </a:t>
            </a:r>
            <a:r>
              <a:rPr lang="en-US" i="1" dirty="0" smtClean="0">
                <a:solidFill>
                  <a:prstClr val="black"/>
                </a:solidFill>
              </a:rPr>
              <a:t>r</a:t>
            </a:r>
            <a:r>
              <a:rPr lang="en-US" i="1" baseline="30000" dirty="0" smtClean="0">
                <a:solidFill>
                  <a:prstClr val="black"/>
                </a:solidFill>
              </a:rPr>
              <a:t>2</a:t>
            </a:r>
            <a:r>
              <a:rPr lang="en-US" dirty="0" smtClean="0">
                <a:solidFill>
                  <a:prstClr val="black"/>
                </a:solidFill>
              </a:rPr>
              <a:t> at </a:t>
            </a:r>
            <a:r>
              <a:rPr lang="en-US" dirty="0">
                <a:solidFill>
                  <a:prstClr val="black"/>
                </a:solidFill>
              </a:rPr>
              <a:t>272 of 399 </a:t>
            </a:r>
            <a:r>
              <a:rPr lang="en-US" dirty="0" smtClean="0">
                <a:solidFill>
                  <a:prstClr val="black"/>
                </a:solidFill>
              </a:rPr>
              <a:t>stations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</a:rPr>
              <a:t>RMSE also tested: VIIRS+MODIS has lower RMSE at 234 of 399 stations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57200" y="3657600"/>
            <a:ext cx="4101700" cy="267765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800" dirty="0" smtClean="0"/>
              <a:t>Take Away: </a:t>
            </a:r>
          </a:p>
          <a:p>
            <a:r>
              <a:rPr lang="en-US" sz="2800" dirty="0" smtClean="0"/>
              <a:t>NPP VIIRS works</a:t>
            </a:r>
          </a:p>
          <a:p>
            <a:r>
              <a:rPr lang="en-US" sz="2800" dirty="0" smtClean="0"/>
              <a:t>JPSS VIIRS will also work</a:t>
            </a:r>
          </a:p>
          <a:p>
            <a:endParaRPr lang="en-US" sz="2800" dirty="0" smtClean="0"/>
          </a:p>
          <a:p>
            <a:r>
              <a:rPr lang="en-US" sz="2800" dirty="0" smtClean="0"/>
              <a:t>Transition of MODIS+VIIRS </a:t>
            </a:r>
          </a:p>
          <a:p>
            <a:r>
              <a:rPr lang="en-US" sz="2800" dirty="0" smtClean="0"/>
              <a:t>to operations is pending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415935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7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6_Soaring">
  <a:themeElements>
    <a:clrScheme name="5_Soaring 1">
      <a:dk1>
        <a:srgbClr val="000000"/>
      </a:dk1>
      <a:lt1>
        <a:srgbClr val="FFFFFF"/>
      </a:lt1>
      <a:dk2>
        <a:srgbClr val="0000FF"/>
      </a:dk2>
      <a:lt2>
        <a:srgbClr val="FFCC66"/>
      </a:lt2>
      <a:accent1>
        <a:srgbClr val="00FFFF"/>
      </a:accent1>
      <a:accent2>
        <a:srgbClr val="3366FF"/>
      </a:accent2>
      <a:accent3>
        <a:srgbClr val="AAAAFF"/>
      </a:accent3>
      <a:accent4>
        <a:srgbClr val="DADADA"/>
      </a:accent4>
      <a:accent5>
        <a:srgbClr val="AAFFFF"/>
      </a:accent5>
      <a:accent6>
        <a:srgbClr val="2D5CE7"/>
      </a:accent6>
      <a:hlink>
        <a:srgbClr val="FF0033"/>
      </a:hlink>
      <a:folHlink>
        <a:srgbClr val="FFFF00"/>
      </a:folHlink>
    </a:clrScheme>
    <a:fontScheme name="5_Soaring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5_Soaring 1">
        <a:dk1>
          <a:srgbClr val="000000"/>
        </a:dk1>
        <a:lt1>
          <a:srgbClr val="FFFFFF"/>
        </a:lt1>
        <a:dk2>
          <a:srgbClr val="0000FF"/>
        </a:dk2>
        <a:lt2>
          <a:srgbClr val="FFCC66"/>
        </a:lt2>
        <a:accent1>
          <a:srgbClr val="00FFFF"/>
        </a:accent1>
        <a:accent2>
          <a:srgbClr val="3366FF"/>
        </a:accent2>
        <a:accent3>
          <a:srgbClr val="AAAAFF"/>
        </a:accent3>
        <a:accent4>
          <a:srgbClr val="DADADA"/>
        </a:accent4>
        <a:accent5>
          <a:srgbClr val="AAFFFF"/>
        </a:accent5>
        <a:accent6>
          <a:srgbClr val="2D5CE7"/>
        </a:accent6>
        <a:hlink>
          <a:srgbClr val="FF0033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Soaring 2">
        <a:dk1>
          <a:srgbClr val="000000"/>
        </a:dk1>
        <a:lt1>
          <a:srgbClr val="FFFFFF"/>
        </a:lt1>
        <a:dk2>
          <a:srgbClr val="000000"/>
        </a:dk2>
        <a:lt2>
          <a:srgbClr val="CCECFF"/>
        </a:lt2>
        <a:accent1>
          <a:srgbClr val="6699FF"/>
        </a:accent1>
        <a:accent2>
          <a:srgbClr val="66CCFF"/>
        </a:accent2>
        <a:accent3>
          <a:srgbClr val="FFFFFF"/>
        </a:accent3>
        <a:accent4>
          <a:srgbClr val="000000"/>
        </a:accent4>
        <a:accent5>
          <a:srgbClr val="B8CAFF"/>
        </a:accent5>
        <a:accent6>
          <a:srgbClr val="5CB9E7"/>
        </a:accent6>
        <a:hlink>
          <a:srgbClr val="CC99FF"/>
        </a:hlink>
        <a:folHlink>
          <a:srgbClr val="00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Soaring 3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CBCBCB"/>
        </a:accent1>
        <a:accent2>
          <a:srgbClr val="EAEAEA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D4D4D4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Soaring 4">
        <a:dk1>
          <a:srgbClr val="000000"/>
        </a:dk1>
        <a:lt1>
          <a:srgbClr val="FFFFFF"/>
        </a:lt1>
        <a:dk2>
          <a:srgbClr val="008080"/>
        </a:dk2>
        <a:lt2>
          <a:srgbClr val="FFCC66"/>
        </a:lt2>
        <a:accent1>
          <a:srgbClr val="0099CC"/>
        </a:accent1>
        <a:accent2>
          <a:srgbClr val="009999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8A8A"/>
        </a:accent6>
        <a:hlink>
          <a:srgbClr val="6600CC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Soaring 5">
        <a:dk1>
          <a:srgbClr val="000000"/>
        </a:dk1>
        <a:lt1>
          <a:srgbClr val="FFFFFF"/>
        </a:lt1>
        <a:dk2>
          <a:srgbClr val="993300"/>
        </a:dk2>
        <a:lt2>
          <a:srgbClr val="FFCC66"/>
        </a:lt2>
        <a:accent1>
          <a:srgbClr val="FF6633"/>
        </a:accent1>
        <a:accent2>
          <a:srgbClr val="CC6600"/>
        </a:accent2>
        <a:accent3>
          <a:srgbClr val="CAADAA"/>
        </a:accent3>
        <a:accent4>
          <a:srgbClr val="DADADA"/>
        </a:accent4>
        <a:accent5>
          <a:srgbClr val="FFB8AD"/>
        </a:accent5>
        <a:accent6>
          <a:srgbClr val="B95C00"/>
        </a:accent6>
        <a:hlink>
          <a:srgbClr val="CC0000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hyer_gofc_6">
  <a:themeElements>
    <a:clrScheme name="hyer_gofc_6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hyer_gofc_6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hyer_gofc_6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yer_gofc_6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yer_gofc_6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yer_gofc_6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yer_gofc_6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yer_gofc_6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yer_gofc_6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yer_gofc_6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yer_gofc_6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yer_gofc_6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yer_gofc_6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yer_gofc_6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2_Soaring">
  <a:themeElements>
    <a:clrScheme name="2_Soaring 1">
      <a:dk1>
        <a:srgbClr val="000000"/>
      </a:dk1>
      <a:lt1>
        <a:srgbClr val="FFFFFF"/>
      </a:lt1>
      <a:dk2>
        <a:srgbClr val="0000FF"/>
      </a:dk2>
      <a:lt2>
        <a:srgbClr val="FFCC66"/>
      </a:lt2>
      <a:accent1>
        <a:srgbClr val="00FFFF"/>
      </a:accent1>
      <a:accent2>
        <a:srgbClr val="3366FF"/>
      </a:accent2>
      <a:accent3>
        <a:srgbClr val="AAAAFF"/>
      </a:accent3>
      <a:accent4>
        <a:srgbClr val="DADADA"/>
      </a:accent4>
      <a:accent5>
        <a:srgbClr val="AAFFFF"/>
      </a:accent5>
      <a:accent6>
        <a:srgbClr val="2D5CE7"/>
      </a:accent6>
      <a:hlink>
        <a:srgbClr val="FF0033"/>
      </a:hlink>
      <a:folHlink>
        <a:srgbClr val="FFFF00"/>
      </a:folHlink>
    </a:clrScheme>
    <a:fontScheme name="2_Soaring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176213" marR="0" indent="-176213" algn="l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alt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176213" marR="0" indent="-176213" algn="l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alt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2_Soaring 1">
        <a:dk1>
          <a:srgbClr val="000000"/>
        </a:dk1>
        <a:lt1>
          <a:srgbClr val="FFFFFF"/>
        </a:lt1>
        <a:dk2>
          <a:srgbClr val="0000FF"/>
        </a:dk2>
        <a:lt2>
          <a:srgbClr val="FFCC66"/>
        </a:lt2>
        <a:accent1>
          <a:srgbClr val="00FFFF"/>
        </a:accent1>
        <a:accent2>
          <a:srgbClr val="3366FF"/>
        </a:accent2>
        <a:accent3>
          <a:srgbClr val="AAAAFF"/>
        </a:accent3>
        <a:accent4>
          <a:srgbClr val="DADADA"/>
        </a:accent4>
        <a:accent5>
          <a:srgbClr val="AAFFFF"/>
        </a:accent5>
        <a:accent6>
          <a:srgbClr val="2D5CE7"/>
        </a:accent6>
        <a:hlink>
          <a:srgbClr val="FF0033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oaring 2">
        <a:dk1>
          <a:srgbClr val="000000"/>
        </a:dk1>
        <a:lt1>
          <a:srgbClr val="FFFFFF"/>
        </a:lt1>
        <a:dk2>
          <a:srgbClr val="000000"/>
        </a:dk2>
        <a:lt2>
          <a:srgbClr val="CCECFF"/>
        </a:lt2>
        <a:accent1>
          <a:srgbClr val="6699FF"/>
        </a:accent1>
        <a:accent2>
          <a:srgbClr val="66CCFF"/>
        </a:accent2>
        <a:accent3>
          <a:srgbClr val="FFFFFF"/>
        </a:accent3>
        <a:accent4>
          <a:srgbClr val="000000"/>
        </a:accent4>
        <a:accent5>
          <a:srgbClr val="B8CAFF"/>
        </a:accent5>
        <a:accent6>
          <a:srgbClr val="5CB9E7"/>
        </a:accent6>
        <a:hlink>
          <a:srgbClr val="CC99FF"/>
        </a:hlink>
        <a:folHlink>
          <a:srgbClr val="00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oaring 3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CBCBCB"/>
        </a:accent1>
        <a:accent2>
          <a:srgbClr val="EAEAEA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D4D4D4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oaring 4">
        <a:dk1>
          <a:srgbClr val="000000"/>
        </a:dk1>
        <a:lt1>
          <a:srgbClr val="FFFFFF"/>
        </a:lt1>
        <a:dk2>
          <a:srgbClr val="008080"/>
        </a:dk2>
        <a:lt2>
          <a:srgbClr val="FFCC66"/>
        </a:lt2>
        <a:accent1>
          <a:srgbClr val="0099CC"/>
        </a:accent1>
        <a:accent2>
          <a:srgbClr val="009999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8A8A"/>
        </a:accent6>
        <a:hlink>
          <a:srgbClr val="6600CC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oaring 5">
        <a:dk1>
          <a:srgbClr val="000000"/>
        </a:dk1>
        <a:lt1>
          <a:srgbClr val="FFFFFF"/>
        </a:lt1>
        <a:dk2>
          <a:srgbClr val="993300"/>
        </a:dk2>
        <a:lt2>
          <a:srgbClr val="FFCC66"/>
        </a:lt2>
        <a:accent1>
          <a:srgbClr val="FF6633"/>
        </a:accent1>
        <a:accent2>
          <a:srgbClr val="CC6600"/>
        </a:accent2>
        <a:accent3>
          <a:srgbClr val="CAADAA"/>
        </a:accent3>
        <a:accent4>
          <a:srgbClr val="DADADA"/>
        </a:accent4>
        <a:accent5>
          <a:srgbClr val="FFB8AD"/>
        </a:accent5>
        <a:accent6>
          <a:srgbClr val="B95C00"/>
        </a:accent6>
        <a:hlink>
          <a:srgbClr val="CC0000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0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176213" marR="0" indent="-176213" algn="l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alt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176213" marR="0" indent="-176213" algn="l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alt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2972</TotalTime>
  <Words>1644</Words>
  <Application>Microsoft Office PowerPoint</Application>
  <PresentationFormat>On-screen Show (4:3)</PresentationFormat>
  <Paragraphs>208</Paragraphs>
  <Slides>15</Slides>
  <Notes>6</Notes>
  <HiddenSlides>0</HiddenSlides>
  <MMClips>1</MMClips>
  <ScaleCrop>false</ScaleCrop>
  <HeadingPairs>
    <vt:vector size="6" baseType="variant">
      <vt:variant>
        <vt:lpstr>Theme</vt:lpstr>
      </vt:variant>
      <vt:variant>
        <vt:i4>9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27" baseType="lpstr">
      <vt:lpstr>1_Office Theme</vt:lpstr>
      <vt:lpstr>6_Default Design</vt:lpstr>
      <vt:lpstr>7_Default Design</vt:lpstr>
      <vt:lpstr>6_Soaring</vt:lpstr>
      <vt:lpstr>hyer_gofc_6</vt:lpstr>
      <vt:lpstr>2_Soaring</vt:lpstr>
      <vt:lpstr>10_Default Design</vt:lpstr>
      <vt:lpstr>Office Theme</vt:lpstr>
      <vt:lpstr>2_Office Theme</vt:lpstr>
      <vt:lpstr>Photo Editor Photo</vt:lpstr>
      <vt:lpstr>Bitmap Image</vt:lpstr>
      <vt:lpstr>Acrobat Document</vt:lpstr>
      <vt:lpstr>Navy Global Aerosol and Data Assimilation Systems</vt:lpstr>
      <vt:lpstr>Navy Global Aerosol and Data Assimilation Systems</vt:lpstr>
      <vt:lpstr>NAAPS and COAMPS</vt:lpstr>
      <vt:lpstr>PowerPoint Presentation</vt:lpstr>
      <vt:lpstr>Operational Status of Models </vt:lpstr>
      <vt:lpstr>NAVDAS-AOD Data Assimilation</vt:lpstr>
      <vt:lpstr>PowerPoint Presentation</vt:lpstr>
      <vt:lpstr>Comparison of NAAPS analyzed AOD to AERONET</vt:lpstr>
      <vt:lpstr>Comparison of NAAPS analyzed AOD to AERONET</vt:lpstr>
      <vt:lpstr>Regional Dust Source Database High-resolution </vt:lpstr>
      <vt:lpstr>Regional Dust Source Database High-resolution </vt:lpstr>
      <vt:lpstr>Aerosol forecasting with COAMPS</vt:lpstr>
      <vt:lpstr>COAMPS verification  of visibility</vt:lpstr>
      <vt:lpstr>COAMPS verification of AOD Sahara summer case study May 30- June25, 2014</vt:lpstr>
      <vt:lpstr>Summary</vt:lpstr>
    </vt:vector>
  </TitlesOfParts>
  <Company>Naval Research Laboratory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Reid, Dr. Jeff</dc:creator>
  <cp:lastModifiedBy>Judson Stailey</cp:lastModifiedBy>
  <cp:revision>189</cp:revision>
  <cp:lastPrinted>2015-06-09T02:13:44Z</cp:lastPrinted>
  <dcterms:created xsi:type="dcterms:W3CDTF">2013-09-30T23:19:47Z</dcterms:created>
  <dcterms:modified xsi:type="dcterms:W3CDTF">2015-06-11T11:41:40Z</dcterms:modified>
</cp:coreProperties>
</file>